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61" r:id="rId4"/>
    <p:sldId id="260" r:id="rId5"/>
    <p:sldId id="262" r:id="rId6"/>
    <p:sldId id="263" r:id="rId7"/>
    <p:sldId id="278" r:id="rId8"/>
    <p:sldId id="267" r:id="rId9"/>
    <p:sldId id="269" r:id="rId10"/>
    <p:sldId id="268" r:id="rId11"/>
    <p:sldId id="264" r:id="rId12"/>
    <p:sldId id="265" r:id="rId13"/>
    <p:sldId id="275" r:id="rId14"/>
    <p:sldId id="266" r:id="rId15"/>
    <p:sldId id="270" r:id="rId16"/>
    <p:sldId id="272" r:id="rId17"/>
    <p:sldId id="277" r:id="rId18"/>
    <p:sldId id="276" r:id="rId19"/>
    <p:sldId id="271" r:id="rId20"/>
    <p:sldId id="273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808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116" d="100"/>
          <a:sy n="116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892969" y="1187648"/>
            <a:ext cx="7358063" cy="2437805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5100">
                <a:solidFill>
                  <a:srgbClr val="3E231A"/>
                </a:solidFill>
              </a:rPr>
              <a:t>Title Text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892969" y="3643313"/>
            <a:ext cx="7358063" cy="1026914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500"/>
            </a:lvl1pPr>
            <a:lvl2pPr marL="0" indent="160729" algn="ctr">
              <a:spcBef>
                <a:spcPts val="0"/>
              </a:spcBef>
              <a:buSzTx/>
              <a:buNone/>
              <a:defRPr sz="2500"/>
            </a:lvl2pPr>
            <a:lvl3pPr marL="0" indent="321457" algn="ctr">
              <a:spcBef>
                <a:spcPts val="0"/>
              </a:spcBef>
              <a:buSzTx/>
              <a:buNone/>
              <a:defRPr sz="2500"/>
            </a:lvl3pPr>
            <a:lvl4pPr marL="0" indent="482186" algn="ctr">
              <a:spcBef>
                <a:spcPts val="0"/>
              </a:spcBef>
              <a:buSzTx/>
              <a:buNone/>
              <a:defRPr sz="2500"/>
            </a:lvl4pPr>
            <a:lvl5pPr marL="0" indent="642915" algn="ctr">
              <a:spcBef>
                <a:spcPts val="0"/>
              </a:spcBef>
              <a:buSzTx/>
              <a:buNone/>
              <a:defRPr sz="25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3E231A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3E231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3E231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3E231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3E231A"/>
                </a:solidFill>
              </a:rP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737353594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>
            <a:spLocks noGrp="1"/>
          </p:cNvSpPr>
          <p:nvPr>
            <p:ph type="title"/>
          </p:nvPr>
        </p:nvSpPr>
        <p:spPr>
          <a:xfrm>
            <a:off x="892969" y="4697016"/>
            <a:ext cx="7358063" cy="892969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5100">
                <a:solidFill>
                  <a:srgbClr val="3E231A"/>
                </a:solidFill>
              </a:rPr>
              <a:t>Title Text</a:t>
            </a:r>
          </a:p>
        </p:txBody>
      </p:sp>
      <p:sp>
        <p:nvSpPr>
          <p:cNvPr id="9" name="Shape 9"/>
          <p:cNvSpPr>
            <a:spLocks noGrp="1"/>
          </p:cNvSpPr>
          <p:nvPr>
            <p:ph type="body" idx="1"/>
          </p:nvPr>
        </p:nvSpPr>
        <p:spPr>
          <a:xfrm>
            <a:off x="892969" y="5509617"/>
            <a:ext cx="7358063" cy="1026914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500"/>
            </a:lvl1pPr>
            <a:lvl2pPr marL="0" indent="160729" algn="ctr">
              <a:spcBef>
                <a:spcPts val="0"/>
              </a:spcBef>
              <a:buSzTx/>
              <a:buNone/>
              <a:defRPr sz="2500"/>
            </a:lvl2pPr>
            <a:lvl3pPr marL="0" indent="321457" algn="ctr">
              <a:spcBef>
                <a:spcPts val="0"/>
              </a:spcBef>
              <a:buSzTx/>
              <a:buNone/>
              <a:defRPr sz="2500"/>
            </a:lvl3pPr>
            <a:lvl4pPr marL="0" indent="482186" algn="ctr">
              <a:spcBef>
                <a:spcPts val="0"/>
              </a:spcBef>
              <a:buSzTx/>
              <a:buNone/>
              <a:defRPr sz="2500"/>
            </a:lvl4pPr>
            <a:lvl5pPr marL="0" indent="642915" algn="ctr">
              <a:spcBef>
                <a:spcPts val="0"/>
              </a:spcBef>
              <a:buSzTx/>
              <a:buNone/>
              <a:defRPr sz="25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3E231A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3E231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3E231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3E231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3E231A"/>
                </a:solidFill>
              </a:rP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1336270168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892969" y="2312789"/>
            <a:ext cx="7358063" cy="2232422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5100">
                <a:solidFill>
                  <a:srgbClr val="3E231A"/>
                </a:solidFill>
              </a:rP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1175335190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678656" y="982265"/>
            <a:ext cx="3937992" cy="2839641"/>
          </a:xfrm>
          <a:prstGeom prst="rect">
            <a:avLst/>
          </a:prstGeom>
        </p:spPr>
        <p:txBody>
          <a:bodyPr anchor="b"/>
          <a:lstStyle>
            <a:lvl1pPr>
              <a:defRPr sz="48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800">
                <a:solidFill>
                  <a:srgbClr val="3E231A"/>
                </a:solidFill>
              </a:rPr>
              <a:t>Title Text</a:t>
            </a:r>
          </a:p>
        </p:txBody>
      </p:sp>
      <p:sp>
        <p:nvSpPr>
          <p:cNvPr id="14" name="Shape 14"/>
          <p:cNvSpPr>
            <a:spLocks noGrp="1"/>
          </p:cNvSpPr>
          <p:nvPr>
            <p:ph type="body" idx="1"/>
          </p:nvPr>
        </p:nvSpPr>
        <p:spPr>
          <a:xfrm>
            <a:off x="678656" y="3830836"/>
            <a:ext cx="3937992" cy="2062758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500"/>
            </a:lvl1pPr>
            <a:lvl2pPr marL="0" indent="160729" algn="ctr">
              <a:spcBef>
                <a:spcPts val="0"/>
              </a:spcBef>
              <a:buSzTx/>
              <a:buNone/>
              <a:defRPr sz="2500"/>
            </a:lvl2pPr>
            <a:lvl3pPr marL="0" indent="321457" algn="ctr">
              <a:spcBef>
                <a:spcPts val="0"/>
              </a:spcBef>
              <a:buSzTx/>
              <a:buNone/>
              <a:defRPr sz="2500"/>
            </a:lvl3pPr>
            <a:lvl4pPr marL="0" indent="482186" algn="ctr">
              <a:spcBef>
                <a:spcPts val="0"/>
              </a:spcBef>
              <a:buSzTx/>
              <a:buNone/>
              <a:defRPr sz="2500"/>
            </a:lvl4pPr>
            <a:lvl5pPr marL="0" indent="642915" algn="ctr">
              <a:spcBef>
                <a:spcPts val="0"/>
              </a:spcBef>
              <a:buSzTx/>
              <a:buNone/>
              <a:defRPr sz="25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3E231A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3E231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3E231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3E231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3E231A"/>
                </a:solidFill>
              </a:rP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6165082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5100">
                <a:solidFill>
                  <a:srgbClr val="3E231A"/>
                </a:solidFill>
              </a:rP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3714355426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5100">
                <a:solidFill>
                  <a:srgbClr val="3E231A"/>
                </a:solidFill>
              </a:rPr>
              <a:t>Title Text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idx="1"/>
          </p:nvPr>
        </p:nvSpPr>
        <p:spPr>
          <a:xfrm>
            <a:off x="892969" y="1982391"/>
            <a:ext cx="3527227" cy="3973711"/>
          </a:xfrm>
          <a:prstGeom prst="rect">
            <a:avLst/>
          </a:prstGeom>
        </p:spPr>
        <p:txBody>
          <a:bodyPr/>
          <a:lstStyle>
            <a:lvl1pPr marL="258952" indent="-258952">
              <a:spcBef>
                <a:spcPts val="1969"/>
              </a:spcBef>
              <a:buBlip>
                <a:blip r:embed="rId2"/>
              </a:buBlip>
              <a:defRPr sz="2100"/>
            </a:lvl1pPr>
            <a:lvl2pPr marL="517903" indent="-258952">
              <a:spcBef>
                <a:spcPts val="1969"/>
              </a:spcBef>
              <a:buBlip>
                <a:blip r:embed="rId2"/>
              </a:buBlip>
              <a:defRPr sz="2100"/>
            </a:lvl2pPr>
            <a:lvl3pPr marL="776855" indent="-258952">
              <a:spcBef>
                <a:spcPts val="1969"/>
              </a:spcBef>
              <a:buBlip>
                <a:blip r:embed="rId2"/>
              </a:buBlip>
              <a:defRPr sz="2100"/>
            </a:lvl3pPr>
            <a:lvl4pPr marL="1035807" indent="-258952">
              <a:spcBef>
                <a:spcPts val="1969"/>
              </a:spcBef>
              <a:buBlip>
                <a:blip r:embed="rId2"/>
              </a:buBlip>
              <a:defRPr sz="2100"/>
            </a:lvl4pPr>
            <a:lvl5pPr marL="1294759" indent="-258952">
              <a:spcBef>
                <a:spcPts val="1969"/>
              </a:spcBef>
              <a:buBlip>
                <a:blip r:embed="rId2"/>
              </a:buBlip>
              <a:defRPr sz="21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100">
                <a:solidFill>
                  <a:srgbClr val="3E231A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100">
                <a:solidFill>
                  <a:srgbClr val="3E231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100">
                <a:solidFill>
                  <a:srgbClr val="3E231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100">
                <a:solidFill>
                  <a:srgbClr val="3E231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100">
                <a:solidFill>
                  <a:srgbClr val="3E231A"/>
                </a:solidFill>
              </a:rP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4029731437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>
            <a:spLocks noGrp="1"/>
          </p:cNvSpPr>
          <p:nvPr>
            <p:ph type="body" idx="1"/>
          </p:nvPr>
        </p:nvSpPr>
        <p:spPr>
          <a:xfrm>
            <a:off x="892969" y="821531"/>
            <a:ext cx="7358063" cy="5214938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3E231A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3E231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3E231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3E231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3E231A"/>
                </a:solidFill>
              </a:rP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358038815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9926839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4317035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5363931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809713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892969" y="446484"/>
            <a:ext cx="7358063" cy="1482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5100">
                <a:solidFill>
                  <a:srgbClr val="3E231A"/>
                </a:solidFill>
              </a:rP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892969" y="1982391"/>
            <a:ext cx="7358063" cy="4107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>
            <a:lvl1pPr>
              <a:buBlip>
                <a:blip r:embed="rId14"/>
              </a:buBlip>
            </a:lvl1pPr>
            <a:lvl2pPr>
              <a:buBlip>
                <a:blip r:embed="rId14"/>
              </a:buBlip>
            </a:lvl2pPr>
            <a:lvl3pPr>
              <a:buBlip>
                <a:blip r:embed="rId14"/>
              </a:buBlip>
            </a:lvl3pPr>
            <a:lvl4pPr>
              <a:buBlip>
                <a:blip r:embed="rId14"/>
              </a:buBlip>
            </a:lvl4pPr>
            <a:lvl5pPr>
              <a:buBlip>
                <a:blip r:embed="rId14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3E231A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3E231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3E231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3E231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3E231A"/>
                </a:solidFill>
              </a:rP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775986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ransition spd="med"/>
  <p:txStyles>
    <p:titleStyle>
      <a:lvl1pPr algn="ctr" defTabSz="410751">
        <a:defRPr sz="5100">
          <a:solidFill>
            <a:srgbClr val="3E231A"/>
          </a:solidFill>
          <a:latin typeface="+mn-lt"/>
          <a:ea typeface="+mn-ea"/>
          <a:cs typeface="+mn-cs"/>
          <a:sym typeface="Papyrus"/>
        </a:defRPr>
      </a:lvl1pPr>
      <a:lvl2pPr indent="160729" algn="ctr" defTabSz="410751">
        <a:defRPr sz="5100">
          <a:solidFill>
            <a:srgbClr val="3E231A"/>
          </a:solidFill>
          <a:latin typeface="+mn-lt"/>
          <a:ea typeface="+mn-ea"/>
          <a:cs typeface="+mn-cs"/>
          <a:sym typeface="Papyrus"/>
        </a:defRPr>
      </a:lvl2pPr>
      <a:lvl3pPr indent="321457" algn="ctr" defTabSz="410751">
        <a:defRPr sz="5100">
          <a:solidFill>
            <a:srgbClr val="3E231A"/>
          </a:solidFill>
          <a:latin typeface="+mn-lt"/>
          <a:ea typeface="+mn-ea"/>
          <a:cs typeface="+mn-cs"/>
          <a:sym typeface="Papyrus"/>
        </a:defRPr>
      </a:lvl3pPr>
      <a:lvl4pPr indent="482186" algn="ctr" defTabSz="410751">
        <a:defRPr sz="5100">
          <a:solidFill>
            <a:srgbClr val="3E231A"/>
          </a:solidFill>
          <a:latin typeface="+mn-lt"/>
          <a:ea typeface="+mn-ea"/>
          <a:cs typeface="+mn-cs"/>
          <a:sym typeface="Papyrus"/>
        </a:defRPr>
      </a:lvl4pPr>
      <a:lvl5pPr indent="642915" algn="ctr" defTabSz="410751">
        <a:defRPr sz="5100">
          <a:solidFill>
            <a:srgbClr val="3E231A"/>
          </a:solidFill>
          <a:latin typeface="+mn-lt"/>
          <a:ea typeface="+mn-ea"/>
          <a:cs typeface="+mn-cs"/>
          <a:sym typeface="Papyrus"/>
        </a:defRPr>
      </a:lvl5pPr>
      <a:lvl6pPr indent="803643" algn="ctr" defTabSz="410751">
        <a:defRPr sz="5100">
          <a:solidFill>
            <a:srgbClr val="3E231A"/>
          </a:solidFill>
          <a:latin typeface="+mn-lt"/>
          <a:ea typeface="+mn-ea"/>
          <a:cs typeface="+mn-cs"/>
          <a:sym typeface="Papyrus"/>
        </a:defRPr>
      </a:lvl6pPr>
      <a:lvl7pPr indent="964372" algn="ctr" defTabSz="410751">
        <a:defRPr sz="5100">
          <a:solidFill>
            <a:srgbClr val="3E231A"/>
          </a:solidFill>
          <a:latin typeface="+mn-lt"/>
          <a:ea typeface="+mn-ea"/>
          <a:cs typeface="+mn-cs"/>
          <a:sym typeface="Papyrus"/>
        </a:defRPr>
      </a:lvl7pPr>
      <a:lvl8pPr indent="1125101" algn="ctr" defTabSz="410751">
        <a:defRPr sz="5100">
          <a:solidFill>
            <a:srgbClr val="3E231A"/>
          </a:solidFill>
          <a:latin typeface="+mn-lt"/>
          <a:ea typeface="+mn-ea"/>
          <a:cs typeface="+mn-cs"/>
          <a:sym typeface="Papyrus"/>
        </a:defRPr>
      </a:lvl8pPr>
      <a:lvl9pPr indent="1285829" algn="ctr" defTabSz="410751">
        <a:defRPr sz="5100">
          <a:solidFill>
            <a:srgbClr val="3E231A"/>
          </a:solidFill>
          <a:latin typeface="+mn-lt"/>
          <a:ea typeface="+mn-ea"/>
          <a:cs typeface="+mn-cs"/>
          <a:sym typeface="Papyrus"/>
        </a:defRPr>
      </a:lvl9pPr>
    </p:titleStyle>
    <p:bodyStyle>
      <a:lvl1pPr marL="330387" indent="-330387" defTabSz="410751">
        <a:spcBef>
          <a:spcPts val="2109"/>
        </a:spcBef>
        <a:buSzPct val="25000"/>
        <a:buBlip>
          <a:blip r:embed="rId14"/>
        </a:buBlip>
        <a:defRPr sz="2700">
          <a:solidFill>
            <a:srgbClr val="3E231A"/>
          </a:solidFill>
          <a:latin typeface="+mn-lt"/>
          <a:ea typeface="+mn-ea"/>
          <a:cs typeface="+mn-cs"/>
          <a:sym typeface="Papyrus"/>
        </a:defRPr>
      </a:lvl1pPr>
      <a:lvl2pPr marL="660773" indent="-330387" defTabSz="410751">
        <a:spcBef>
          <a:spcPts val="2109"/>
        </a:spcBef>
        <a:buSzPct val="25000"/>
        <a:buBlip>
          <a:blip r:embed="rId14"/>
        </a:buBlip>
        <a:defRPr sz="2700">
          <a:solidFill>
            <a:srgbClr val="3E231A"/>
          </a:solidFill>
          <a:latin typeface="+mn-lt"/>
          <a:ea typeface="+mn-ea"/>
          <a:cs typeface="+mn-cs"/>
          <a:sym typeface="Papyrus"/>
        </a:defRPr>
      </a:lvl2pPr>
      <a:lvl3pPr marL="991160" indent="-330387" defTabSz="410751">
        <a:spcBef>
          <a:spcPts val="2109"/>
        </a:spcBef>
        <a:buSzPct val="25000"/>
        <a:buBlip>
          <a:blip r:embed="rId14"/>
        </a:buBlip>
        <a:defRPr sz="2700">
          <a:solidFill>
            <a:srgbClr val="3E231A"/>
          </a:solidFill>
          <a:latin typeface="+mn-lt"/>
          <a:ea typeface="+mn-ea"/>
          <a:cs typeface="+mn-cs"/>
          <a:sym typeface="Papyrus"/>
        </a:defRPr>
      </a:lvl3pPr>
      <a:lvl4pPr marL="1321547" indent="-330387" defTabSz="410751">
        <a:spcBef>
          <a:spcPts val="2109"/>
        </a:spcBef>
        <a:buSzPct val="25000"/>
        <a:buBlip>
          <a:blip r:embed="rId14"/>
        </a:buBlip>
        <a:defRPr sz="2700">
          <a:solidFill>
            <a:srgbClr val="3E231A"/>
          </a:solidFill>
          <a:latin typeface="+mn-lt"/>
          <a:ea typeface="+mn-ea"/>
          <a:cs typeface="+mn-cs"/>
          <a:sym typeface="Papyrus"/>
        </a:defRPr>
      </a:lvl4pPr>
      <a:lvl5pPr marL="1651933" indent="-330387" defTabSz="410751">
        <a:spcBef>
          <a:spcPts val="2109"/>
        </a:spcBef>
        <a:buSzPct val="25000"/>
        <a:buBlip>
          <a:blip r:embed="rId14"/>
        </a:buBlip>
        <a:defRPr sz="2700">
          <a:solidFill>
            <a:srgbClr val="3E231A"/>
          </a:solidFill>
          <a:latin typeface="+mn-lt"/>
          <a:ea typeface="+mn-ea"/>
          <a:cs typeface="+mn-cs"/>
          <a:sym typeface="Papyrus"/>
        </a:defRPr>
      </a:lvl5pPr>
      <a:lvl6pPr marL="1982320" indent="-330387" defTabSz="410751">
        <a:spcBef>
          <a:spcPts val="2109"/>
        </a:spcBef>
        <a:buSzPct val="25000"/>
        <a:buBlip>
          <a:blip r:embed="rId14"/>
        </a:buBlip>
        <a:defRPr sz="2700">
          <a:solidFill>
            <a:srgbClr val="3E231A"/>
          </a:solidFill>
          <a:latin typeface="+mn-lt"/>
          <a:ea typeface="+mn-ea"/>
          <a:cs typeface="+mn-cs"/>
          <a:sym typeface="Papyrus"/>
        </a:defRPr>
      </a:lvl6pPr>
      <a:lvl7pPr marL="2312707" indent="-330387" defTabSz="410751">
        <a:spcBef>
          <a:spcPts val="2109"/>
        </a:spcBef>
        <a:buSzPct val="25000"/>
        <a:buBlip>
          <a:blip r:embed="rId14"/>
        </a:buBlip>
        <a:defRPr sz="2700">
          <a:solidFill>
            <a:srgbClr val="3E231A"/>
          </a:solidFill>
          <a:latin typeface="+mn-lt"/>
          <a:ea typeface="+mn-ea"/>
          <a:cs typeface="+mn-cs"/>
          <a:sym typeface="Papyrus"/>
        </a:defRPr>
      </a:lvl7pPr>
      <a:lvl8pPr marL="2643094" indent="-330387" defTabSz="410751">
        <a:spcBef>
          <a:spcPts val="2109"/>
        </a:spcBef>
        <a:buSzPct val="25000"/>
        <a:buBlip>
          <a:blip r:embed="rId14"/>
        </a:buBlip>
        <a:defRPr sz="2700">
          <a:solidFill>
            <a:srgbClr val="3E231A"/>
          </a:solidFill>
          <a:latin typeface="+mn-lt"/>
          <a:ea typeface="+mn-ea"/>
          <a:cs typeface="+mn-cs"/>
          <a:sym typeface="Papyrus"/>
        </a:defRPr>
      </a:lvl8pPr>
      <a:lvl9pPr marL="2973480" indent="-330387" defTabSz="410751">
        <a:spcBef>
          <a:spcPts val="2109"/>
        </a:spcBef>
        <a:buSzPct val="25000"/>
        <a:buBlip>
          <a:blip r:embed="rId14"/>
        </a:buBlip>
        <a:defRPr sz="2700">
          <a:solidFill>
            <a:srgbClr val="3E231A"/>
          </a:solidFill>
          <a:latin typeface="+mn-lt"/>
          <a:ea typeface="+mn-ea"/>
          <a:cs typeface="+mn-cs"/>
          <a:sym typeface="Papyrus"/>
        </a:defRPr>
      </a:lvl9pPr>
    </p:bodyStyle>
    <p:otherStyle>
      <a:lvl1pPr algn="ctr" defTabSz="410751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1pPr>
      <a:lvl2pPr indent="160729" algn="ctr" defTabSz="410751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2pPr>
      <a:lvl3pPr indent="321457" algn="ctr" defTabSz="410751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3pPr>
      <a:lvl4pPr indent="482186" algn="ctr" defTabSz="410751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4pPr>
      <a:lvl5pPr indent="642915" algn="ctr" defTabSz="410751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5pPr>
      <a:lvl6pPr indent="803643" algn="ctr" defTabSz="410751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6pPr>
      <a:lvl7pPr indent="964372" algn="ctr" defTabSz="410751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7pPr>
      <a:lvl8pPr indent="1125101" algn="ctr" defTabSz="410751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8pPr>
      <a:lvl9pPr indent="1285829" algn="ctr" defTabSz="410751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hyperlink" Target="http://www.google.com/url?sa=i&amp;rct=j&amp;q=&amp;esrc=s&amp;source=images&amp;cd=&amp;cad=rja&amp;uact=8&amp;ved=0CAcQjRw&amp;url=http://recipegreat.com/letter-21-T-5/&amp;ei=fra9VJX1AojmaIDDgZAP&amp;psig=AFQjCNHyd6Yz0EEYoc8ox_fSYpbFulnebQ&amp;ust=1421805441618258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png"/><Relationship Id="rId4" Type="http://schemas.openxmlformats.org/officeDocument/2006/relationships/image" Target="../media/image20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://www.google.com/url?sa=i&amp;rct=j&amp;q=&amp;esrc=s&amp;source=images&amp;cd=&amp;cad=rja&amp;uact=8&amp;ved=0CAcQjRw&amp;url=http://www.oneyearbibleblog.com/2010/10/october-4th-one-year-bible-readings.html&amp;ei=gizEVI-dNsntoASE1YCABA&amp;psig=AFQjCNGWGretspa9kNoI_wapjHUvF1eUnw&amp;ust=1422228138801134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8709" y="762000"/>
            <a:ext cx="4365700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E:\picture\2011\Laodicea ruins\IMG_344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124200"/>
            <a:ext cx="4343400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1315174"/>
            <a:ext cx="4648200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defTabSz="584200" latinLnBrk="1" hangingPunct="0"/>
            <a:r>
              <a:rPr lang="en-US" altLang="zh-TW" sz="4000" b="1" kern="0" dirty="0">
                <a:solidFill>
                  <a:srgbClr val="3E231A"/>
                </a:solidFill>
              </a:rPr>
              <a:t>(</a:t>
            </a:r>
            <a:r>
              <a:rPr lang="zh-CN" altLang="en-US" sz="4000" b="1" kern="0" dirty="0">
                <a:solidFill>
                  <a:srgbClr val="3E231A"/>
                </a:solidFill>
              </a:rPr>
              <a:t>七）</a:t>
            </a:r>
            <a:r>
              <a:rPr lang="zh-TW" altLang="en-US" sz="4000" b="1" kern="0" dirty="0">
                <a:solidFill>
                  <a:srgbClr val="3E231A"/>
                </a:solidFill>
              </a:rPr>
              <a:t>富足與貧窮</a:t>
            </a:r>
            <a:endParaRPr lang="en-US" sz="4000" b="1" kern="0" dirty="0">
              <a:solidFill>
                <a:srgbClr val="3E231A"/>
              </a:solidFill>
              <a:sym typeface="Papyru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81600" y="4653249"/>
            <a:ext cx="3200400" cy="105670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defTabSz="584200" latinLnBrk="1" hangingPunct="0"/>
            <a:r>
              <a:rPr lang="zh-CN" altLang="en-US" sz="3000" b="1" kern="0" dirty="0">
                <a:solidFill>
                  <a:srgbClr val="3E231A"/>
                </a:solidFill>
                <a:sym typeface="Papyrus"/>
              </a:rPr>
              <a:t>士每</a:t>
            </a:r>
            <a:r>
              <a:rPr lang="zh-CN" altLang="en-US" sz="3000" b="1" kern="0" dirty="0" smtClean="0">
                <a:solidFill>
                  <a:srgbClr val="3E231A"/>
                </a:solidFill>
                <a:sym typeface="Papyrus"/>
              </a:rPr>
              <a:t>拿</a:t>
            </a:r>
            <a:r>
              <a:rPr lang="zh-TW" altLang="en-US" sz="3200" b="1" kern="0" dirty="0">
                <a:solidFill>
                  <a:srgbClr val="3E231A"/>
                </a:solidFill>
              </a:rPr>
              <a:t>與</a:t>
            </a:r>
            <a:r>
              <a:rPr lang="zh-CN" altLang="en-US" sz="3000" b="1" kern="0" dirty="0" smtClean="0">
                <a:solidFill>
                  <a:srgbClr val="3E231A"/>
                </a:solidFill>
                <a:sym typeface="Papyrus"/>
              </a:rPr>
              <a:t>老</a:t>
            </a:r>
            <a:r>
              <a:rPr lang="zh-CN" altLang="en-US" sz="3000" b="1" kern="0" dirty="0">
                <a:solidFill>
                  <a:srgbClr val="3E231A"/>
                </a:solidFill>
                <a:sym typeface="Papyrus"/>
              </a:rPr>
              <a:t>底</a:t>
            </a:r>
            <a:r>
              <a:rPr lang="zh-CN" altLang="en-US" sz="3000" b="1" kern="0" dirty="0" smtClean="0">
                <a:solidFill>
                  <a:srgbClr val="3E231A"/>
                </a:solidFill>
                <a:sym typeface="Papyrus"/>
              </a:rPr>
              <a:t>嘉</a:t>
            </a:r>
            <a:endParaRPr lang="en-US" altLang="zh-CN" sz="3000" b="1" kern="0" dirty="0" smtClean="0">
              <a:solidFill>
                <a:srgbClr val="3E231A"/>
              </a:solidFill>
              <a:sym typeface="Papyrus"/>
            </a:endParaRPr>
          </a:p>
          <a:p>
            <a:pPr algn="ctr" defTabSz="584200" latinLnBrk="1" hangingPunct="0"/>
            <a:r>
              <a:rPr kumimoji="0" lang="zh-CN" altLang="en-US" sz="3000" b="1" i="0" u="none" strike="noStrike" kern="0" cap="none" spc="0" normalizeH="0" baseline="0" dirty="0" smtClean="0">
                <a:ln>
                  <a:noFill/>
                </a:ln>
                <a:solidFill>
                  <a:srgbClr val="3E231A"/>
                </a:solidFill>
                <a:effectLst/>
                <a:uFillTx/>
                <a:sym typeface="Papyrus"/>
              </a:rPr>
              <a:t>（土耳其）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rgbClr val="3E231A"/>
              </a:solidFill>
              <a:effectLst/>
              <a:uFillTx/>
              <a:sym typeface="Papyrus"/>
            </a:endParaRPr>
          </a:p>
        </p:txBody>
      </p:sp>
    </p:spTree>
    <p:extLst>
      <p:ext uri="{BB962C8B-B14F-4D97-AF65-F5344CB8AC3E}">
        <p14:creationId xmlns:p14="http://schemas.microsoft.com/office/powerpoint/2010/main" val="3918030361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969" y="446484"/>
            <a:ext cx="7358063" cy="925116"/>
          </a:xfrm>
        </p:spPr>
        <p:txBody>
          <a:bodyPr>
            <a:normAutofit/>
          </a:bodyPr>
          <a:lstStyle/>
          <a:p>
            <a:r>
              <a:rPr lang="zh-CN" altLang="en-US" sz="4800" b="1" dirty="0"/>
              <a:t>士每</a:t>
            </a:r>
            <a:r>
              <a:rPr lang="zh-CN" altLang="en-US" sz="4800" b="1" dirty="0" smtClean="0"/>
              <a:t>拿（土耳其）</a:t>
            </a:r>
            <a:endParaRPr lang="en-US" sz="4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2970" y="1447801"/>
            <a:ext cx="4364830" cy="4508302"/>
          </a:xfrm>
        </p:spPr>
        <p:txBody>
          <a:bodyPr>
            <a:normAutofit fontScale="92500"/>
          </a:bodyPr>
          <a:lstStyle/>
          <a:p>
            <a:r>
              <a:rPr lang="zh-TW" altLang="en-US" dirty="0"/>
              <a:t>士每</a:t>
            </a:r>
            <a:r>
              <a:rPr lang="zh-TW" altLang="en-US" dirty="0" smtClean="0"/>
              <a:t>拿</a:t>
            </a:r>
            <a:r>
              <a:rPr lang="zh-CN" altLang="en-US" dirty="0" smtClean="0"/>
              <a:t>（</a:t>
            </a:r>
            <a:r>
              <a:rPr lang="en-US" altLang="zh-CN" dirty="0" smtClean="0"/>
              <a:t>Smyrna</a:t>
            </a:r>
            <a:r>
              <a:rPr lang="zh-CN" altLang="en-US" dirty="0" smtClean="0"/>
              <a:t>）</a:t>
            </a:r>
            <a:r>
              <a:rPr lang="en-US" altLang="zh-CN" dirty="0" smtClean="0"/>
              <a:t>,</a:t>
            </a:r>
            <a:r>
              <a:rPr lang="zh-CN" altLang="en-US" dirty="0" smtClean="0"/>
              <a:t> 是</a:t>
            </a:r>
            <a:r>
              <a:rPr lang="zh-CN" altLang="en-US" dirty="0"/>
              <a:t>“没药</a:t>
            </a:r>
            <a:r>
              <a:rPr lang="zh-CN" altLang="en-US" dirty="0" smtClean="0"/>
              <a:t>”</a:t>
            </a:r>
            <a:r>
              <a:rPr lang="en-US" altLang="zh-CN" dirty="0" smtClean="0"/>
              <a:t>(Myrrh)</a:t>
            </a:r>
            <a:r>
              <a:rPr lang="zh-CN" altLang="en-US" dirty="0" smtClean="0"/>
              <a:t>、“</a:t>
            </a:r>
            <a:r>
              <a:rPr lang="zh-CN" altLang="en-US" dirty="0"/>
              <a:t>受苦</a:t>
            </a:r>
            <a:r>
              <a:rPr lang="zh-CN" altLang="en-US" dirty="0" smtClean="0"/>
              <a:t>”</a:t>
            </a:r>
            <a:r>
              <a:rPr lang="zh-CN" altLang="en-US" dirty="0"/>
              <a:t>意</a:t>
            </a:r>
            <a:r>
              <a:rPr lang="zh-CN" altLang="en-US" dirty="0" smtClean="0"/>
              <a:t>思，</a:t>
            </a:r>
            <a:r>
              <a:rPr lang="zh-TW" altLang="en-US" dirty="0" smtClean="0"/>
              <a:t>現稱</a:t>
            </a:r>
            <a:r>
              <a:rPr lang="zh-TW" altLang="en-US" dirty="0"/>
              <a:t>為「伊斯米爾」</a:t>
            </a:r>
            <a:r>
              <a:rPr lang="en-US" dirty="0"/>
              <a:t>(Izmir)，</a:t>
            </a:r>
            <a:r>
              <a:rPr lang="zh-CN" altLang="en-US" dirty="0"/>
              <a:t>是土耳其第三大城</a:t>
            </a:r>
            <a:r>
              <a:rPr lang="zh-CN" altLang="en-US" dirty="0" smtClean="0"/>
              <a:t>市，</a:t>
            </a:r>
            <a:r>
              <a:rPr lang="zh-TW" altLang="en-US" dirty="0" smtClean="0"/>
              <a:t>位</a:t>
            </a:r>
            <a:r>
              <a:rPr lang="zh-TW" altLang="en-US" dirty="0"/>
              <a:t>於以弗所北邊另一個海灣，是愛琴海岸的另一個海港；在羅馬帝國中，它是一個非常美麗的城市，被譽為「亞細亞之花</a:t>
            </a:r>
            <a:r>
              <a:rPr lang="zh-TW" altLang="en-US" dirty="0" smtClean="0"/>
              <a:t>」</a:t>
            </a:r>
            <a:r>
              <a:rPr lang="zh-CN" altLang="en-US" dirty="0" smtClean="0"/>
              <a:t>，</a:t>
            </a:r>
            <a:r>
              <a:rPr lang="zh-TW" altLang="en-US" dirty="0"/>
              <a:t>更稱它為「亞細亞的冠冕」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 smtClean="0"/>
              <a:t>原</a:t>
            </a:r>
            <a:r>
              <a:rPr lang="zh-TW" altLang="en-US" dirty="0"/>
              <a:t>先是希臘人的殖民地，但在公元前第七世紀時被呂底亞人的軍隊所摧毀</a:t>
            </a:r>
            <a:r>
              <a:rPr lang="zh-TW" altLang="en-US" dirty="0" smtClean="0"/>
              <a:t>，</a:t>
            </a:r>
            <a:r>
              <a:rPr lang="zh-TW" altLang="en-US" dirty="0"/>
              <a:t>之後的四百年間這裡荒蕪沒有城</a:t>
            </a:r>
            <a:r>
              <a:rPr lang="zh-TW" altLang="en-US" dirty="0" smtClean="0"/>
              <a:t>市</a:t>
            </a:r>
            <a:r>
              <a:rPr lang="zh-CN" altLang="en-US" dirty="0" smtClean="0"/>
              <a:t>，</a:t>
            </a:r>
            <a:r>
              <a:rPr lang="zh-TW" altLang="en-US" dirty="0" smtClean="0"/>
              <a:t>一</a:t>
            </a:r>
            <a:r>
              <a:rPr lang="zh-TW" altLang="en-US" dirty="0"/>
              <a:t>直</a:t>
            </a:r>
            <a:r>
              <a:rPr lang="zh-TW" altLang="en-US" dirty="0" smtClean="0"/>
              <a:t>到公</a:t>
            </a:r>
            <a:r>
              <a:rPr lang="zh-TW" altLang="en-US" dirty="0"/>
              <a:t>元前 </a:t>
            </a:r>
            <a:r>
              <a:rPr lang="en-US" altLang="zh-TW" dirty="0"/>
              <a:t>361-281 </a:t>
            </a:r>
            <a:r>
              <a:rPr lang="zh-TW" altLang="en-US" dirty="0"/>
              <a:t>年間</a:t>
            </a:r>
            <a:r>
              <a:rPr lang="zh-TW" altLang="en-US" dirty="0" smtClean="0"/>
              <a:t>，才</a:t>
            </a:r>
            <a:r>
              <a:rPr lang="zh-TW" altLang="en-US" dirty="0"/>
              <a:t>重新整</a:t>
            </a:r>
            <a:r>
              <a:rPr lang="zh-TW" altLang="en-US" dirty="0" smtClean="0"/>
              <a:t>建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TW" altLang="en-US" dirty="0" smtClean="0"/>
              <a:t>耶</a:t>
            </a:r>
            <a:r>
              <a:rPr lang="zh-TW" altLang="en-US" dirty="0"/>
              <a:t>穌在啟示錄中，所提及的七間教會、其所在之城，唯一原址存留至今的城市。</a:t>
            </a:r>
            <a:endParaRPr lang="en-US" altLang="zh-CN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462351"/>
            <a:ext cx="2895600" cy="4367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6008232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969" y="446484"/>
            <a:ext cx="7358063" cy="1077516"/>
          </a:xfrm>
        </p:spPr>
        <p:txBody>
          <a:bodyPr/>
          <a:lstStyle/>
          <a:p>
            <a:r>
              <a:rPr lang="zh-CN" altLang="en-US" sz="5400" b="1" dirty="0"/>
              <a:t>士每拿（土耳其）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2969" y="1447801"/>
            <a:ext cx="4288631" cy="4508302"/>
          </a:xfrm>
        </p:spPr>
        <p:txBody>
          <a:bodyPr>
            <a:normAutofit fontScale="92500"/>
          </a:bodyPr>
          <a:lstStyle/>
          <a:p>
            <a:r>
              <a:rPr lang="zh-TW" altLang="en-US" dirty="0"/>
              <a:t>士每</a:t>
            </a:r>
            <a:r>
              <a:rPr lang="zh-TW" altLang="en-US" dirty="0" smtClean="0"/>
              <a:t>拿</a:t>
            </a:r>
            <a:r>
              <a:rPr lang="zh-TW" altLang="en-US" dirty="0"/>
              <a:t>出</a:t>
            </a:r>
            <a:r>
              <a:rPr lang="zh-TW" altLang="en-US" dirty="0" smtClean="0"/>
              <a:t>產味</a:t>
            </a:r>
            <a:r>
              <a:rPr lang="zh-TW" altLang="en-US" dirty="0"/>
              <a:t>苦聞香之沒</a:t>
            </a:r>
            <a:r>
              <a:rPr lang="zh-TW" altLang="en-US" dirty="0" smtClean="0"/>
              <a:t>藥</a:t>
            </a:r>
            <a:r>
              <a:rPr lang="zh-CN" altLang="en-US" dirty="0" smtClean="0"/>
              <a:t>。</a:t>
            </a:r>
            <a:r>
              <a:rPr lang="zh-CN" altLang="en-US" b="1" dirty="0"/>
              <a:t> </a:t>
            </a:r>
            <a:endParaRPr lang="en-US" altLang="zh-CN" dirty="0" smtClean="0"/>
          </a:p>
          <a:p>
            <a:pPr lvl="1"/>
            <a:r>
              <a:rPr lang="zh-CN" altLang="en-US" dirty="0"/>
              <a:t>沒藥是被上帝選中的香料中之</a:t>
            </a:r>
            <a:r>
              <a:rPr lang="zh-CN" altLang="en-US" dirty="0" smtClean="0"/>
              <a:t>首，用于調</a:t>
            </a:r>
            <a:r>
              <a:rPr lang="zh-CN" altLang="en-US" dirty="0"/>
              <a:t>和做成聖膏</a:t>
            </a:r>
            <a:r>
              <a:rPr lang="zh-CN" altLang="en-US" dirty="0" smtClean="0"/>
              <a:t>油</a:t>
            </a:r>
            <a:r>
              <a:rPr lang="en-US" altLang="zh-CN" dirty="0" smtClean="0"/>
              <a:t>(</a:t>
            </a:r>
            <a:r>
              <a:rPr lang="zh-CN" altLang="en-US" dirty="0" smtClean="0"/>
              <a:t>出</a:t>
            </a:r>
            <a:r>
              <a:rPr lang="en-US" dirty="0"/>
              <a:t>30</a:t>
            </a:r>
            <a:r>
              <a:rPr lang="zh-CN" altLang="en-US" dirty="0"/>
              <a:t>：</a:t>
            </a:r>
            <a:r>
              <a:rPr lang="en-US" dirty="0" smtClean="0"/>
              <a:t>23-25)</a:t>
            </a:r>
          </a:p>
          <a:p>
            <a:pPr lvl="1"/>
            <a:r>
              <a:rPr lang="zh-CN" altLang="en-US" dirty="0" smtClean="0"/>
              <a:t>沒</a:t>
            </a:r>
            <a:r>
              <a:rPr lang="zh-CN" altLang="en-US" dirty="0"/>
              <a:t>藥的價</a:t>
            </a:r>
            <a:r>
              <a:rPr lang="zh-CN" altLang="en-US" dirty="0" smtClean="0"/>
              <a:t>值是</a:t>
            </a:r>
            <a:r>
              <a:rPr lang="zh-CN" altLang="en-US" dirty="0"/>
              <a:t>非常的</a:t>
            </a:r>
            <a:r>
              <a:rPr lang="zh-CN" altLang="en-US" dirty="0" smtClean="0"/>
              <a:t>高。</a:t>
            </a:r>
            <a:r>
              <a:rPr lang="en-US" altLang="zh-CN" dirty="0" smtClean="0"/>
              <a:t>(</a:t>
            </a:r>
            <a:r>
              <a:rPr lang="zh-TW" altLang="en-US" dirty="0" smtClean="0"/>
              <a:t>太</a:t>
            </a:r>
            <a:r>
              <a:rPr lang="en-US" dirty="0"/>
              <a:t>2</a:t>
            </a:r>
            <a:r>
              <a:rPr lang="zh-TW" altLang="en-US" dirty="0"/>
              <a:t>：</a:t>
            </a:r>
            <a:r>
              <a:rPr lang="en-US" dirty="0" smtClean="0"/>
              <a:t>11</a:t>
            </a:r>
            <a:r>
              <a:rPr lang="zh-CN" altLang="en-US" dirty="0"/>
              <a:t>）</a:t>
            </a:r>
            <a:endParaRPr lang="en-US" altLang="zh-CN" dirty="0" smtClean="0"/>
          </a:p>
          <a:p>
            <a:pPr lvl="1"/>
            <a:r>
              <a:rPr lang="zh-TW" altLang="en-US" dirty="0"/>
              <a:t>還可為傷者止痛，為死者留</a:t>
            </a:r>
            <a:r>
              <a:rPr lang="zh-TW" altLang="en-US" dirty="0" smtClean="0"/>
              <a:t>香</a:t>
            </a:r>
            <a:r>
              <a:rPr lang="zh-CN" altLang="en-US" dirty="0" smtClean="0"/>
              <a:t>。（</a:t>
            </a:r>
            <a:r>
              <a:rPr lang="zh-TW" altLang="en-US" dirty="0" smtClean="0"/>
              <a:t>約</a:t>
            </a:r>
            <a:r>
              <a:rPr lang="en-US" dirty="0"/>
              <a:t>19</a:t>
            </a:r>
            <a:r>
              <a:rPr lang="zh-TW" altLang="en-US" dirty="0"/>
              <a:t>：</a:t>
            </a:r>
            <a:r>
              <a:rPr lang="en-US" dirty="0"/>
              <a:t>39-40 </a:t>
            </a:r>
            <a:r>
              <a:rPr lang="zh-CN" altLang="en-US" dirty="0" smtClean="0"/>
              <a:t>）</a:t>
            </a:r>
            <a:endParaRPr lang="en-US" altLang="zh-TW" dirty="0" smtClean="0"/>
          </a:p>
          <a:p>
            <a:r>
              <a:rPr lang="zh-TW" altLang="en-US" dirty="0"/>
              <a:t>對羅馬的忠誠、在古代舉世聞名。</a:t>
            </a:r>
            <a:r>
              <a:rPr lang="zh-TW" altLang="en-US" dirty="0" smtClean="0"/>
              <a:t>是</a:t>
            </a:r>
            <a:r>
              <a:rPr lang="zh-TW" altLang="en-US" dirty="0"/>
              <a:t>全世</a:t>
            </a:r>
            <a:r>
              <a:rPr lang="zh-TW" altLang="en-US" dirty="0" smtClean="0"/>
              <a:t>界，</a:t>
            </a:r>
            <a:r>
              <a:rPr lang="zh-TW" altLang="en-US" dirty="0"/>
              <a:t>第一個為羅馬女神和羅馬英靈建立廟宇的城</a:t>
            </a:r>
            <a:r>
              <a:rPr lang="zh-TW" altLang="en-US" dirty="0" smtClean="0"/>
              <a:t>市</a:t>
            </a:r>
            <a:r>
              <a:rPr lang="zh-CN" altLang="en-US" dirty="0" smtClean="0"/>
              <a:t>，还</a:t>
            </a:r>
            <a:r>
              <a:rPr lang="zh-TW" altLang="en-US" dirty="0" smtClean="0"/>
              <a:t>形</a:t>
            </a:r>
            <a:r>
              <a:rPr lang="zh-TW" altLang="en-US" dirty="0"/>
              <a:t>成一個傳統，當地之居民皆需至該神廟燒香與獻祭，如此就可以獲得祭司發</a:t>
            </a:r>
            <a:r>
              <a:rPr lang="zh-TW" altLang="en-US" dirty="0" smtClean="0"/>
              <a:t>給被</a:t>
            </a:r>
            <a:r>
              <a:rPr lang="zh-TW" altLang="en-US" dirty="0"/>
              <a:t>認可的「身分證明</a:t>
            </a:r>
            <a:r>
              <a:rPr lang="zh-TW" altLang="en-US" dirty="0" smtClean="0"/>
              <a:t>」。</a:t>
            </a:r>
            <a:endParaRPr lang="en-US" altLang="zh-TW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057400"/>
            <a:ext cx="2857500" cy="234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7270657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969" y="446484"/>
            <a:ext cx="7358063" cy="1077516"/>
          </a:xfrm>
        </p:spPr>
        <p:txBody>
          <a:bodyPr>
            <a:normAutofit/>
          </a:bodyPr>
          <a:lstStyle/>
          <a:p>
            <a:r>
              <a:rPr lang="zh-CN" altLang="en-US" sz="5400" dirty="0"/>
              <a:t>士每</a:t>
            </a:r>
            <a:r>
              <a:rPr lang="zh-CN" altLang="en-US" sz="5400" dirty="0" smtClean="0"/>
              <a:t>拿教会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2969" y="1982391"/>
            <a:ext cx="4745831" cy="3973711"/>
          </a:xfrm>
        </p:spPr>
        <p:txBody>
          <a:bodyPr>
            <a:normAutofit fontScale="92500"/>
          </a:bodyPr>
          <a:lstStyle/>
          <a:p>
            <a:r>
              <a:rPr lang="zh-TW" altLang="en-US" dirty="0"/>
              <a:t>士每拿接觸福音很有可能是從以弗所傳過來的</a:t>
            </a:r>
            <a:r>
              <a:rPr lang="en-US" altLang="zh-TW" dirty="0"/>
              <a:t>(</a:t>
            </a:r>
            <a:r>
              <a:rPr lang="zh-TW" altLang="en-US" dirty="0"/>
              <a:t>徒十九</a:t>
            </a:r>
            <a:r>
              <a:rPr lang="en-US" altLang="zh-TW" dirty="0"/>
              <a:t>10</a:t>
            </a:r>
            <a:r>
              <a:rPr lang="en-US" altLang="zh-TW" dirty="0" smtClean="0"/>
              <a:t>) 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CN" altLang="en-US" dirty="0"/>
              <a:t>没有被主责备的教会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 smtClean="0"/>
              <a:t>因</a:t>
            </a:r>
            <a:r>
              <a:rPr lang="zh-TW" altLang="en-US" dirty="0"/>
              <a:t>為城中居民，不願意雇用無身份證明的基督徒。同樣的，基督徒做生意，無人會向他購買物品，更不會販售貨品給他們。如此，當時的基督徒在經濟上受到隔絕，使他們幾乎無謀生能力，過著貧困的生活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/>
              <a:t>士每拿教會被猶太會堂毀謗</a:t>
            </a:r>
            <a:r>
              <a:rPr lang="zh-CN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/>
              <a:t>士</a:t>
            </a:r>
            <a:r>
              <a:rPr lang="zh-TW" altLang="en-US" dirty="0" smtClean="0"/>
              <a:t>每</a:t>
            </a:r>
            <a:r>
              <a:rPr lang="zh-TW" altLang="en-US" dirty="0"/>
              <a:t>拿基督徒遭受羅馬政府的逼迫</a:t>
            </a:r>
            <a:r>
              <a:rPr lang="zh-CN" altLang="en-US" dirty="0" smtClean="0"/>
              <a:t>。</a:t>
            </a:r>
            <a:endParaRPr lang="en-US" altLang="zh-CN" dirty="0" smtClean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209800"/>
            <a:ext cx="2852658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523311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士每拿教會的主</a:t>
            </a:r>
            <a:r>
              <a:rPr lang="zh-TW" altLang="en-US" dirty="0" smtClean="0"/>
              <a:t>教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b="1" dirty="0" smtClean="0"/>
              <a:t>Polycarp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2969" y="1982391"/>
            <a:ext cx="4212431" cy="3973711"/>
          </a:xfrm>
        </p:spPr>
        <p:txBody>
          <a:bodyPr>
            <a:normAutofit fontScale="92500"/>
          </a:bodyPr>
          <a:lstStyle/>
          <a:p>
            <a:r>
              <a:rPr lang="zh-CN" altLang="en-US" dirty="0"/>
              <a:t>士每拿教會</a:t>
            </a:r>
            <a:r>
              <a:rPr lang="zh-TW" altLang="en-US" dirty="0"/>
              <a:t>的主教坡旅甲</a:t>
            </a:r>
            <a:r>
              <a:rPr lang="en-US" altLang="zh-TW" dirty="0"/>
              <a:t>(Polycarp)</a:t>
            </a:r>
            <a:r>
              <a:rPr lang="zh-CN" altLang="en-US" dirty="0" smtClean="0"/>
              <a:t>是使</a:t>
            </a:r>
            <a:r>
              <a:rPr lang="zh-CN" altLang="en-US" dirty="0"/>
              <a:t>徒約翰的門徒，也認識耶穌基督其他幾位門</a:t>
            </a:r>
            <a:r>
              <a:rPr lang="zh-CN" altLang="en-US" dirty="0" smtClean="0"/>
              <a:t>徒。担任</a:t>
            </a:r>
            <a:r>
              <a:rPr lang="zh-CN" altLang="en-US" dirty="0"/>
              <a:t>士每拿教會</a:t>
            </a:r>
            <a:r>
              <a:rPr lang="zh-TW" altLang="en-US" dirty="0" smtClean="0"/>
              <a:t>的</a:t>
            </a:r>
            <a:r>
              <a:rPr lang="zh-CN" altLang="en-US" dirty="0" smtClean="0"/>
              <a:t>监督，是</a:t>
            </a:r>
            <a:r>
              <a:rPr lang="zh-CN" altLang="en-US" dirty="0"/>
              <a:t>使徒約</a:t>
            </a:r>
            <a:r>
              <a:rPr lang="zh-CN" altLang="en-US" dirty="0" smtClean="0"/>
              <a:t>翰按手设立。</a:t>
            </a:r>
            <a:endParaRPr lang="en-US" altLang="zh-CN" dirty="0" smtClean="0"/>
          </a:p>
          <a:p>
            <a:r>
              <a:rPr lang="zh-TW" altLang="en-US" dirty="0" smtClean="0"/>
              <a:t>在</a:t>
            </a:r>
            <a:r>
              <a:rPr lang="en-US" altLang="zh-TW" dirty="0"/>
              <a:t>155 </a:t>
            </a:r>
            <a:r>
              <a:rPr lang="zh-TW" altLang="en-US" dirty="0"/>
              <a:t>年為主殉道。當時羅馬神化凱撒</a:t>
            </a:r>
            <a:r>
              <a:rPr lang="zh-TW" altLang="en-US" dirty="0" smtClean="0"/>
              <a:t>，坡</a:t>
            </a:r>
            <a:r>
              <a:rPr lang="zh-TW" altLang="en-US" dirty="0"/>
              <a:t>旅甲不肯說「凱撒是我主」而遭殺。</a:t>
            </a:r>
            <a:endParaRPr lang="en-US" altLang="zh-TW" dirty="0" smtClean="0"/>
          </a:p>
          <a:p>
            <a:r>
              <a:rPr lang="en-US" dirty="0"/>
              <a:t>86</a:t>
            </a:r>
            <a:r>
              <a:rPr lang="zh-CN" altLang="en-US" dirty="0" smtClean="0"/>
              <a:t>歲</a:t>
            </a:r>
            <a:r>
              <a:rPr lang="zh-CN" altLang="en-US" dirty="0"/>
              <a:t>殉</a:t>
            </a:r>
            <a:r>
              <a:rPr lang="zh-CN" altLang="en-US" dirty="0" smtClean="0"/>
              <a:t>道前，说：</a:t>
            </a:r>
            <a:r>
              <a:rPr lang="zh-TW" altLang="en-US" dirty="0" smtClean="0"/>
              <a:t>「</a:t>
            </a:r>
            <a:r>
              <a:rPr lang="zh-TW" altLang="en-US" dirty="0"/>
              <a:t>我服侍基督八十六年，他從未虧待我。我如今豈能褻瀆我的救主</a:t>
            </a:r>
            <a:r>
              <a:rPr lang="zh-TW" altLang="en-US" dirty="0" smtClean="0"/>
              <a:t>？」</a:t>
            </a:r>
            <a:endParaRPr lang="en-US" altLang="zh-TW" dirty="0" smtClean="0"/>
          </a:p>
          <a:p>
            <a:r>
              <a:rPr lang="zh-CN" altLang="en-US" dirty="0"/>
              <a:t>坡</a:t>
            </a:r>
            <a:r>
              <a:rPr lang="zh-CN" altLang="en-US" dirty="0" smtClean="0"/>
              <a:t>旅甲</a:t>
            </a:r>
            <a:r>
              <a:rPr lang="en-US" altLang="zh-CN" dirty="0" smtClean="0"/>
              <a:t>(</a:t>
            </a:r>
            <a:r>
              <a:rPr lang="en-US" altLang="zh-TW" dirty="0" smtClean="0"/>
              <a:t>Polycarp)</a:t>
            </a:r>
            <a:r>
              <a:rPr lang="zh-CN" altLang="en-US" dirty="0" smtClean="0"/>
              <a:t>紀</a:t>
            </a:r>
            <a:r>
              <a:rPr lang="zh-CN" altLang="en-US" dirty="0"/>
              <a:t>念教堂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7506" y="4020599"/>
            <a:ext cx="2926080" cy="2191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 descr="E:\picture\2011\Smyrna,St. Polycarp Church\IMG_36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4722" y="1905000"/>
            <a:ext cx="2926080" cy="195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179677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969" y="446484"/>
            <a:ext cx="7358063" cy="1001316"/>
          </a:xfrm>
        </p:spPr>
        <p:txBody>
          <a:bodyPr>
            <a:normAutofit/>
          </a:bodyPr>
          <a:lstStyle/>
          <a:p>
            <a:r>
              <a:rPr lang="zh-CN" altLang="en-US" sz="4800" dirty="0" smtClean="0"/>
              <a:t>主</a:t>
            </a:r>
            <a:r>
              <a:rPr lang="zh-CN" altLang="en-US" sz="4800" dirty="0"/>
              <a:t>给士每拿教会</a:t>
            </a:r>
            <a:r>
              <a:rPr lang="zh-CN" altLang="en-US" sz="4800" dirty="0" smtClean="0"/>
              <a:t>的</a:t>
            </a:r>
            <a:r>
              <a:rPr lang="zh-CN" altLang="en-US" sz="4800" dirty="0"/>
              <a:t>信</a:t>
            </a:r>
            <a:endParaRPr lang="en-US" sz="4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2969" y="1371601"/>
            <a:ext cx="7565231" cy="4584502"/>
          </a:xfrm>
        </p:spPr>
        <p:txBody>
          <a:bodyPr/>
          <a:lstStyle/>
          <a:p>
            <a:r>
              <a:rPr lang="zh-TW" altLang="en-US" dirty="0"/>
              <a:t>啟示錄</a:t>
            </a:r>
            <a:r>
              <a:rPr lang="en-US" dirty="0" smtClean="0"/>
              <a:t>2:8 </a:t>
            </a:r>
            <a:r>
              <a:rPr lang="zh-CN" altLang="en-US" dirty="0"/>
              <a:t>你要写信给士每拿教会的使者说，</a:t>
            </a:r>
            <a:r>
              <a:rPr lang="zh-CN" altLang="en-US" u="sng" dirty="0"/>
              <a:t>那首先的，末后的，死过又活的说</a:t>
            </a:r>
            <a:r>
              <a:rPr lang="zh-CN" altLang="en-US" dirty="0" smtClean="0"/>
              <a:t>，</a:t>
            </a:r>
            <a:endParaRPr lang="en-US" dirty="0" smtClean="0"/>
          </a:p>
          <a:p>
            <a:r>
              <a:rPr lang="en-US" dirty="0" smtClean="0"/>
              <a:t> 2:9 </a:t>
            </a:r>
            <a:r>
              <a:rPr lang="zh-CN" altLang="en-US" dirty="0" smtClean="0"/>
              <a:t>我</a:t>
            </a:r>
            <a:r>
              <a:rPr lang="zh-CN" altLang="en-US" dirty="0"/>
              <a:t>知道你的患难，</a:t>
            </a:r>
            <a:r>
              <a:rPr lang="zh-CN" altLang="en-US" u="sng" dirty="0"/>
              <a:t>你的贫穷，（你却是富足的）</a:t>
            </a:r>
            <a:r>
              <a:rPr lang="zh-CN" altLang="en-US" dirty="0"/>
              <a:t>也知道那自称是犹太人所说的毁谤话，其实他们不是犹太人，乃是撒但一会的人。</a:t>
            </a:r>
            <a:endParaRPr lang="en-US" dirty="0"/>
          </a:p>
          <a:p>
            <a:r>
              <a:rPr lang="en-US" dirty="0" smtClean="0"/>
              <a:t>2:10 </a:t>
            </a:r>
            <a:r>
              <a:rPr lang="zh-CN" altLang="en-US" dirty="0" smtClean="0"/>
              <a:t>你</a:t>
            </a:r>
            <a:r>
              <a:rPr lang="zh-CN" altLang="en-US" dirty="0"/>
              <a:t>将要受的苦你不用怕。魔鬼要把你们中间几个人下在监里，叫你们被试炼。你们必受患难十日。你务要至死忠心，我就赐给你那生命的冠冕。</a:t>
            </a:r>
            <a:endParaRPr lang="en-US" dirty="0"/>
          </a:p>
          <a:p>
            <a:r>
              <a:rPr lang="en-US" dirty="0" smtClean="0"/>
              <a:t>2:11 </a:t>
            </a:r>
            <a:r>
              <a:rPr lang="zh-CN" altLang="en-US" dirty="0"/>
              <a:t>圣灵向众教会所说的话，凡有耳的，就应当听。得胜的，必不受第二次死的害</a:t>
            </a:r>
            <a:r>
              <a:rPr lang="zh-CN" altLang="en-US" dirty="0" smtClean="0"/>
              <a:t>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030812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969" y="446484"/>
            <a:ext cx="7358063" cy="925116"/>
          </a:xfrm>
        </p:spPr>
        <p:txBody>
          <a:bodyPr>
            <a:normAutofit fontScale="90000"/>
          </a:bodyPr>
          <a:lstStyle/>
          <a:p>
            <a:r>
              <a:rPr lang="en-US" sz="4400" dirty="0" smtClean="0"/>
              <a:t>Izmir</a:t>
            </a:r>
            <a:br>
              <a:rPr lang="en-US" sz="4400" dirty="0" smtClean="0"/>
            </a:br>
            <a:r>
              <a:rPr lang="zh-CN" altLang="en-US" sz="4400" dirty="0" smtClean="0"/>
              <a:t>土</a:t>
            </a:r>
            <a:r>
              <a:rPr lang="zh-CN" altLang="en-US" sz="4400" dirty="0"/>
              <a:t>耳其第三大城市</a:t>
            </a:r>
            <a:endParaRPr lang="en-US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İzmir-Turkey Official Expo 2015 HQ izmir presentation,izmir tanıtımı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69506" y="1676400"/>
            <a:ext cx="8321550" cy="4654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88999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218" name="Picture 2" descr="https://encrypted-tbn1.gstatic.com/images?q=tbn:ANd9GcQOc83xDhqSFdAfSnU0I_q5uA0oIdPXXhqZK4Qhk9oKQ5zkr24HuQ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397337"/>
            <a:ext cx="3200400" cy="2448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948249"/>
            <a:ext cx="3180326" cy="2385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6652" y="1228725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570" y="2971800"/>
            <a:ext cx="4468813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4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6027" y="261165"/>
            <a:ext cx="2628900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762000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51986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969" y="446484"/>
            <a:ext cx="7358063" cy="696516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帕穆嘉麗</a:t>
            </a:r>
            <a:r>
              <a:rPr lang="en-US" b="1" dirty="0" err="1"/>
              <a:t>Pamukkale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95400"/>
            <a:ext cx="4571999" cy="5105399"/>
          </a:xfrm>
        </p:spPr>
        <p:txBody>
          <a:bodyPr>
            <a:normAutofit lnSpcReduction="10000"/>
          </a:bodyPr>
          <a:lstStyle/>
          <a:p>
            <a:r>
              <a:rPr lang="zh-TW" altLang="en-US" dirty="0"/>
              <a:t>帕穆嘉麗</a:t>
            </a:r>
            <a:r>
              <a:rPr lang="en-US" altLang="zh-TW" b="1" dirty="0" err="1"/>
              <a:t>Pamukkale</a:t>
            </a:r>
            <a:r>
              <a:rPr lang="en-US" altLang="zh-TW" b="1" dirty="0"/>
              <a:t> </a:t>
            </a:r>
            <a:r>
              <a:rPr lang="zh-TW" altLang="en-US" dirty="0"/>
              <a:t>是土耳其文，意即「白色堡壘」或「棉花堡壘」，緊挨著希</a:t>
            </a:r>
            <a:r>
              <a:rPr lang="zh-TW" altLang="en-US" dirty="0" smtClean="0"/>
              <a:t>拉</a:t>
            </a:r>
            <a:r>
              <a:rPr lang="zh-CN" altLang="en-US" dirty="0" smtClean="0"/>
              <a:t>波</a:t>
            </a:r>
            <a:r>
              <a:rPr lang="zh-CN" altLang="en-US" dirty="0"/>
              <a:t>立城的下方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TW" altLang="en-US" dirty="0"/>
              <a:t>土耳其著名天然夢幻</a:t>
            </a:r>
            <a:r>
              <a:rPr lang="zh-TW" altLang="en-US" dirty="0" smtClean="0"/>
              <a:t>景觀</a:t>
            </a:r>
            <a:r>
              <a:rPr lang="zh-TW" altLang="en-US" dirty="0"/>
              <a:t>， 並於</a:t>
            </a:r>
            <a:r>
              <a:rPr lang="en-US" altLang="zh-TW" dirty="0"/>
              <a:t>1988 </a:t>
            </a:r>
            <a:r>
              <a:rPr lang="zh-TW" altLang="en-US" dirty="0"/>
              <a:t>年被列入在聯合國</a:t>
            </a:r>
            <a:r>
              <a:rPr lang="zh-TW" altLang="en-US" dirty="0" smtClean="0"/>
              <a:t>教科</a:t>
            </a:r>
            <a:r>
              <a:rPr lang="zh-TW" altLang="en-US" dirty="0"/>
              <a:t>文組織的「世界文化與自然遺產</a:t>
            </a:r>
            <a:r>
              <a:rPr lang="zh-TW" altLang="en-US" dirty="0" smtClean="0"/>
              <a:t>」</a:t>
            </a:r>
            <a:r>
              <a:rPr lang="en-US" dirty="0" smtClean="0"/>
              <a:t>UNESCO </a:t>
            </a:r>
            <a:r>
              <a:rPr lang="zh-CN" altLang="en-US" dirty="0"/>
              <a:t>名錄上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TW" altLang="en-US" dirty="0"/>
              <a:t>據</a:t>
            </a:r>
            <a:r>
              <a:rPr lang="zh-TW" altLang="en-US" dirty="0" smtClean="0"/>
              <a:t>說</a:t>
            </a:r>
            <a:r>
              <a:rPr lang="zh-CN" altLang="en-US" dirty="0" smtClean="0"/>
              <a:t>那</a:t>
            </a:r>
            <a:r>
              <a:rPr lang="zh-TW" altLang="en-US" dirty="0" smtClean="0"/>
              <a:t>裡</a:t>
            </a:r>
            <a:r>
              <a:rPr lang="zh-TW" altLang="en-US" dirty="0"/>
              <a:t>的溫泉水，對於心臟病患者以及婦科、動脈硬化、高血壓、消化不良、神經衰弱</a:t>
            </a:r>
            <a:r>
              <a:rPr lang="zh-TW" altLang="en-US" dirty="0" smtClean="0"/>
              <a:t>、皮</a:t>
            </a:r>
            <a:r>
              <a:rPr lang="zh-TW" altLang="en-US" dirty="0"/>
              <a:t>膚病和風濕性關節炎等疾病具有特別療</a:t>
            </a:r>
            <a:r>
              <a:rPr lang="zh-TW" altLang="en-US" dirty="0" smtClean="0"/>
              <a:t>效</a:t>
            </a:r>
            <a:r>
              <a:rPr lang="zh-CN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 smtClean="0"/>
              <a:t>多</a:t>
            </a:r>
            <a:r>
              <a:rPr lang="zh-TW" altLang="en-US" dirty="0"/>
              <a:t>年來由於過度發展，水源不足，溫泉乾涸</a:t>
            </a:r>
            <a:r>
              <a:rPr lang="zh-TW" altLang="en-US" dirty="0" smtClean="0"/>
              <a:t>，使</a:t>
            </a:r>
            <a:r>
              <a:rPr lang="zh-TW" altLang="en-US" dirty="0"/>
              <a:t>棉花堡壘景觀大為失色。如今因為受國家</a:t>
            </a:r>
            <a:r>
              <a:rPr lang="zh-TW" altLang="en-US" dirty="0" smtClean="0"/>
              <a:t>保護</a:t>
            </a:r>
            <a:r>
              <a:rPr lang="zh-TW" altLang="en-US" dirty="0"/>
              <a:t>， 在遊覽區只開放一小部份溫泉供人觀賞。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7982" y="3886200"/>
            <a:ext cx="3349028" cy="2511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E:\picture\2011\Pamukkale\IMG_347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20200" y="-5638800"/>
            <a:ext cx="2926080" cy="195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E:\picture\2011\Pamukkale\IMG_347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81800" y="-1371600"/>
            <a:ext cx="2926080" cy="195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7982" y="1113846"/>
            <a:ext cx="3335046" cy="2644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8382" y="1113845"/>
            <a:ext cx="3955617" cy="263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8643980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969" y="446484"/>
            <a:ext cx="7358063" cy="772716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帕穆嘉麗</a:t>
            </a:r>
            <a:r>
              <a:rPr lang="en-US" b="1" dirty="0" err="1"/>
              <a:t>Pamukkale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amukkale - Interesting Place‏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85800" y="1066800"/>
            <a:ext cx="7696200" cy="519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03258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969" y="446484"/>
            <a:ext cx="7358063" cy="848916"/>
          </a:xfrm>
        </p:spPr>
        <p:txBody>
          <a:bodyPr>
            <a:normAutofit/>
          </a:bodyPr>
          <a:lstStyle/>
          <a:p>
            <a:r>
              <a:rPr lang="zh-CN" altLang="en-US" sz="4400" b="1" dirty="0"/>
              <a:t>老底</a:t>
            </a:r>
            <a:r>
              <a:rPr lang="zh-CN" altLang="en-US" sz="4400" b="1" dirty="0" smtClean="0"/>
              <a:t>嘉</a:t>
            </a:r>
            <a:r>
              <a:rPr lang="zh-CN" altLang="en-US" sz="4400" b="1" dirty="0"/>
              <a:t>（土耳其）</a:t>
            </a:r>
            <a:endParaRPr lang="en-US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2969" y="1295401"/>
            <a:ext cx="3907631" cy="4660702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老底嘉</a:t>
            </a:r>
            <a:r>
              <a:rPr lang="en-US" b="1" dirty="0"/>
              <a:t>Laodicea</a:t>
            </a:r>
            <a:r>
              <a:rPr lang="zh-CN" altLang="en-US" dirty="0"/>
              <a:t>位於非拉鐵非的東南方</a:t>
            </a:r>
            <a:r>
              <a:rPr lang="en-US" altLang="zh-CN" dirty="0"/>
              <a:t>40</a:t>
            </a:r>
            <a:r>
              <a:rPr lang="zh-CN" altLang="en-US" dirty="0"/>
              <a:t>哩</a:t>
            </a:r>
            <a:r>
              <a:rPr lang="zh-CN" altLang="en-US" dirty="0" smtClean="0"/>
              <a:t>，</a:t>
            </a:r>
            <a:r>
              <a:rPr lang="zh-TW" altLang="en-US" dirty="0" smtClean="0"/>
              <a:t>以</a:t>
            </a:r>
            <a:r>
              <a:rPr lang="zh-TW" altLang="en-US" dirty="0"/>
              <a:t>弗所的東面約</a:t>
            </a:r>
            <a:r>
              <a:rPr lang="en-US" altLang="zh-TW" dirty="0"/>
              <a:t>100 </a:t>
            </a:r>
            <a:r>
              <a:rPr lang="zh-TW" altLang="en-US" dirty="0"/>
              <a:t>哩， 距希拉波立城及歌羅西市</a:t>
            </a:r>
            <a:r>
              <a:rPr lang="zh-TW" altLang="en-US" dirty="0" smtClean="0"/>
              <a:t>附</a:t>
            </a:r>
            <a:r>
              <a:rPr lang="zh-CN" altLang="en-US" dirty="0" smtClean="0"/>
              <a:t>近</a:t>
            </a:r>
            <a:r>
              <a:rPr lang="en-US" altLang="zh-CN" dirty="0"/>
              <a:t>10 </a:t>
            </a:r>
            <a:r>
              <a:rPr lang="zh-CN" altLang="en-US" dirty="0"/>
              <a:t>哩遠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TW" altLang="en-US" dirty="0"/>
              <a:t>公元前</a:t>
            </a:r>
            <a:r>
              <a:rPr lang="en-US" altLang="zh-TW" dirty="0"/>
              <a:t>3 </a:t>
            </a:r>
            <a:r>
              <a:rPr lang="zh-TW" altLang="en-US" dirty="0"/>
              <a:t>世紀，敘利亞西流古</a:t>
            </a:r>
            <a:r>
              <a:rPr lang="zh-TW" altLang="en-US" dirty="0" smtClean="0"/>
              <a:t>王</a:t>
            </a:r>
            <a:r>
              <a:rPr lang="en-US" dirty="0" smtClean="0"/>
              <a:t>(</a:t>
            </a:r>
            <a:r>
              <a:rPr lang="en-US" dirty="0"/>
              <a:t>Seleucid King)</a:t>
            </a:r>
            <a:r>
              <a:rPr lang="zh-CN" altLang="en-US" dirty="0"/>
              <a:t>安提阿哥二世</a:t>
            </a:r>
            <a:r>
              <a:rPr lang="en-US" altLang="zh-CN" dirty="0"/>
              <a:t>(</a:t>
            </a:r>
            <a:r>
              <a:rPr lang="en-US" dirty="0"/>
              <a:t>Antiochus II)</a:t>
            </a:r>
            <a:r>
              <a:rPr lang="zh-CN" altLang="en-US" dirty="0"/>
              <a:t>興建</a:t>
            </a:r>
            <a:r>
              <a:rPr lang="zh-CN" altLang="en-US" dirty="0" smtClean="0"/>
              <a:t>此城</a:t>
            </a:r>
            <a:r>
              <a:rPr lang="zh-CN" altLang="en-US" dirty="0"/>
              <a:t>，並以他妻子 </a:t>
            </a:r>
            <a:r>
              <a:rPr lang="en-US" dirty="0" err="1"/>
              <a:t>Laodice</a:t>
            </a:r>
            <a:r>
              <a:rPr lang="en-US" dirty="0"/>
              <a:t> </a:t>
            </a:r>
            <a:r>
              <a:rPr lang="zh-CN" altLang="en-US" dirty="0"/>
              <a:t>的名字命名。到了主前</a:t>
            </a:r>
            <a:r>
              <a:rPr lang="en-US" altLang="zh-CN" dirty="0"/>
              <a:t>2 </a:t>
            </a:r>
            <a:r>
              <a:rPr lang="zh-CN" altLang="en-US" dirty="0" smtClean="0"/>
              <a:t>世</a:t>
            </a:r>
            <a:r>
              <a:rPr lang="zh-TW" altLang="en-US" dirty="0" smtClean="0"/>
              <a:t>紀</a:t>
            </a:r>
            <a:r>
              <a:rPr lang="zh-TW" altLang="en-US" dirty="0"/>
              <a:t>，老底嘉歸屬了羅馬帝國，當時城中有很多猶太人</a:t>
            </a:r>
            <a:r>
              <a:rPr lang="zh-TW" altLang="en-US" dirty="0" smtClean="0"/>
              <a:t>。</a:t>
            </a:r>
            <a:endParaRPr lang="en-US" dirty="0"/>
          </a:p>
          <a:p>
            <a:r>
              <a:rPr lang="zh-CN" altLang="en-US" dirty="0"/>
              <a:t>啟示錄提到的最後一間教會是在老底</a:t>
            </a:r>
            <a:r>
              <a:rPr lang="zh-CN" altLang="en-US" dirty="0" smtClean="0"/>
              <a:t>嘉</a:t>
            </a:r>
            <a:r>
              <a:rPr lang="zh-TW" altLang="en-US" dirty="0" smtClean="0"/>
              <a:t>。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135931"/>
            <a:ext cx="3429000" cy="268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2" name="Straight Arrow Connector 11"/>
          <p:cNvCxnSpPr/>
          <p:nvPr/>
        </p:nvCxnSpPr>
        <p:spPr>
          <a:xfrm flipH="1" flipV="1">
            <a:off x="7391400" y="2743200"/>
            <a:ext cx="381000" cy="152400"/>
          </a:xfrm>
          <a:prstGeom prst="straightConnector1">
            <a:avLst/>
          </a:prstGeom>
          <a:noFill/>
          <a:ln w="38100" cap="flat">
            <a:solidFill>
              <a:srgbClr val="3E231A"/>
            </a:solidFill>
            <a:prstDash val="solid"/>
            <a:miter lim="400000"/>
            <a:tailEnd type="arrow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Straight Connector 13"/>
          <p:cNvCxnSpPr/>
          <p:nvPr/>
        </p:nvCxnSpPr>
        <p:spPr>
          <a:xfrm>
            <a:off x="6858000" y="2667000"/>
            <a:ext cx="533400" cy="0"/>
          </a:xfrm>
          <a:prstGeom prst="line">
            <a:avLst/>
          </a:prstGeom>
          <a:noFill/>
          <a:ln w="38100" cap="flat">
            <a:solidFill>
              <a:srgbClr val="FF0000"/>
            </a:solidFill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7" name="AutoShape 4" descr="data:image/jpeg;base64,/9j/4AAQSkZJRgABAQAAAQABAAD/2wCEAAkGBxQSEBUUEhQWFhUXFxcaFBYUFxQXFRYWFBUWFxQWFBQYHCggGBwlHBgVITEiJSkrLi4uFx8zODMsNygtLisBCgoKDg0OGhAQGywkHyQsLCwsLCwsLCwsLCwsLCwsLCwsLCwsLCwsLCwsLCwsLCwsLCwsLCwsLCwsLCwsLCwsLP/AABEIAMIBAwMBIgACEQEDEQH/xAAcAAABBQEBAQAAAAAAAAAAAAAFAAECAwQGBwj/xAA/EAABAwIEAwYEAwcDAwUAAAABAAIRAyEEEjFBBVFhBhMicYGRMqGxwULR8AcUUmJykuEjM/EVU4IWNEPC0v/EABkBAAMBAQEAAAAAAAAAAAAAAAABAgMEBf/EACcRAAICAgICAgIBBQAAAAAAAAABAhEDEiExQVEEEyIyYVJxkaGx/9oADAMBAAIRAxEAPwDA1qnCmGp4XunllcJQpwlCBEIShThPCYEIShThKEAQhOApwnhFiIQlCnCeEgIQnhThPCLArhPCnCeEWBCE8KcJ8qAK4TwpwnhFgQhLKrMqWVFgQhPCnlSyosCEJwFOE8IsCEJ4U4TwlYEIUoUoTwixkISLVZCfKlYGfInV2VJFgYIShThKEDK4TwpwlCYEIShThPCLEQhLKp5U8JWBDKnhThPlRYFcJ4VmVPlRYFcJ8qmGp8qLAhCWVWZU+VKwK8qfKrMqWVFhRDKllVmVPCLCivKnyqeVPlRYFeVPlVmVPlRYFeVLKrMqfKiworyp8qnlTwlY6IQlCnlT5UWFEQE4apwnARYEMqSsypJWANhKFOE8J2OivKllVkJQiwohlSyqyE+VFhRXCfKp5U+VKworhPlVmVPlRYFeVPlVmVPlRYUV5U+VWZUsqVhRDKllVmVPlRYUV5U+VWZU+VFhRXlSyqzKnypWOivKnyqeVOGosKIZUsqsyp8qLCivKllVkJ8qLCiDKZJAAknREKfA6p2A83N+yqwNqjTyv7ArpJdzttMLi+T8qWOSUTqwYIzVsDs4A7d7PST9gpjgY3fPkAPmSirnWvJ6CYWas0GwHL8/TRcUvmZfZ1R+Nj9A3iHD2U2y1xm1iQfoEOhE+JiwFwZnWx1Fxvqh8Lv+JknLHcjk+RCMZ1EjCSshJdNnPQMhKFZlSyo2HRDKllVmVKE9gohlTwpgIxweoMjmtptc8XzOANpAtOmyyy5frjtRePHvKgLCfKsPFjX/AHl05QXGwYTlFrCCOS30WkNGYydypw/IWRWkVkwuHbFlTwpwnDVrsZUV5U+VWZU4aiworyp8qshPlRsFFeVPlVmVKEtgohlT5VOE8I2HRXlT5VZlSypbBRXlThqshLKjYKIZUsqshKEbBRDKllVkJQlsOhqZggoyyq8NGU+XoeZQujTzOA59JRGmC0kbCfkV5/zWuPZ2/FT5L3VSJlx9gqqzRBkn3Koc6SfmsuPe7uHQb5SAROpt7rz07dHZVGHCtZGZklriSCS4k31l145DkrwEmMDQANAAB5DRSXuQ/GKR5Mvyk2NCZSSVbC1BvauoRUblMa6WT0XS0GNh9FDtc3xDzUcK7wN8guXBLg6MqNBhKFGU8ro2MdSQCL9mh/rH+g/VpQSpVDQSdgT7J+xHHO+xnd5QPA8zM/Dk6fzBZZci1aLxx/JMu7QWxNMZY+L16poU+03/ALqn6qvMp+PKoFZlciUJ4UcyfMt9zLUlCeFHMlmS3DQmE6rzp86W4aE06rzpZ0bj0LUlV3i3YVjTRqPyZnME3cQLgxYeSiWVRVlRx2Z0pWdtSwk33S71PcWhoTrN3qXfI3HoaUpWfvk3fJbhoaZTysvfJd8jcegQwjwHiRImIMb23WuvhnZyQXRoA2IsLkz+rLHwmuMzpE2taYghGu9ETIuNDY7bLi+RLaVHThjqrMVPCGNxPM/cDRQxHDg4QTFxudo6ojFplYMViGtNzfkudL0b37KMXhQ1sh030/yseZVY6s8vvAaAIEXkxJJm+3zWbv1345y1/I45wV8G7MmWLvky03J0G7Xi48/stHCcJhu4Y6rUhx2NSANQJGwsm7XM8M8j5IWBSGBfUcAXMaSQCQTE+Fx2kHZclvXg34vkLvxWBjwvvezi8c4vpyWTC8VwrCW4mm5jx/LUIuJbeeRB+65yrx2k1ktpXcAGjNIB1BJyy4eHSb81bS413oeauQA5JAmSW5QyBfTI39Sh7eQ4Oo4+2g/DVBQZD2iSSYAaxwzky7SED/ZxhS3iLXZmkd1VBAM65CDpyHNXDFltQl05nMAJEZnUyZAkWymPkt/Ylx/fTLWBpFTJlkENy2DpmT1URkrG1yN26eWuDgLtDjAMaQYk6Lj3dsHOy5GRmMNDjm/hB8QideQXbdtQJbobmdCLjcIBwzBUC4urBojLkLWN83aC2gVrLoiXC2B2dr3btmSWty89rGZm1uoWvB9pS+2UydDBF+Xms4pOFVw7pmUGWFraYkAfFfcxOy0d6xvxPpMA0Bych/MpllbBQC/D8YXN8Wo+Y5+WvstHf9UHo46mD4XUyQD4mgAQ3WHXmJ+fVX4TidIGxY4X8LdJiLgJrO0uh/WgqHE7H2KRLuR/RhUcMrjFYunTHeMb4wYaQyzS7UnW23PqreMsNCt3TKdSrABlvrrJton9z9B9aF3hS7zqtODotr0Yomm3EkCWVXyG3OYODZuGj3CEcdxooVTTJsB4nnwgGLABoJM2R9k30g1ijYa3Ufb3RrgNcGjiG6+Bptf/ALgidJt+rLhW8bZbc7w11v7gCV1vZLGtqtrtaCIa3VobIOeLAmVEsk65Q4xVmR1UBjr+MTlBnWLA2Wrg/iq0pAMkZhEgaWMi+qpoYI4h1R1Oo1tOi2lmFyXmo1zjDphsRGiLuLKFNoaST3tOzZc4nvGZg2OYGiTyS/yNRQNxrP8AVeGjRxsBoJ5BTwOCNQkElsAajnpYkdfZXUKFVvEa7j/s5ASTl8JdGXrctcfREMOwfvdXQnu6EiJ0dW9hf5qnlkuAUE+TCaDe5eGwXNqwHWBygEHyEtenocMhzM5tAc4Xs0xuP6ghWJxlNjsVTrVTRmozIQSHfE9xi3849CVvp8fbVYwUmuf/AKbWOJ8N8rLtnW7fmmpTBqIRwfDmk1A5tiWBh9w+JvrCB9y+Jyu9iiXcYiqXF1QUmkgBrAS4gl0nvDEag29NEQw9AMs2bmLklx1cJO+pv5qlOidbBvBGkPcSDAby3Lm/5XRUmyA6Cbfqyz02nOQYMDrbleVtpOyyJWM3btmkVSBvGMU5lMFgALjEmPL0uUIpkywHWCXcibxP9o9ka4sM7Q3cEkc5g2+XyQOtOYnkQPbda46oifYnNaSZtaCdo6HpAVjsHTGpNt7melgFn4i/IyIvH11RE0ZcQQB1uedy0wpySaqhwSfZhLKXPlseSSJjD0+v9o+4SWe8vZeq9Aztf8PquD4hjCw2FHKWeLvHlpIJIIyjUem5XfdsB4CvLe01Px0zOxF/P/K3XMTF8MjWxwLmyKDY3ca5bG1w300+6TcawCC6kbj4WViJAIs4uB+SGYimMpuOsD1Ktwz4+FzhOu2iKCwo/jdMlsEtIET3eeATYMLqmnRdb+zPiGbHtaHuee7qTNMMAOXTUnReb1GNGhPXU76rtP2V1WjiTAJkisLk/wDbdt6fJLUE+TrO3VQh9z+G0RtmXmHEOLVngd285dLETbnAFl6h26oEumDF5sY0svLqWOaHw0agzMNFufulFWuRyZ3XYHhlF+GmtTpGs17jmcxjqkG4ub2kjl4V2/Z3DMGGp+GS5rXPJ3c4Bxn3iF4YziMRBggQSCTe1xHkvZ+zvE5weGJbH+jT/Fecg+wmFE1ryXB3wc72/wALlrMjMG5DbMYBkT66LhMUSHHxuA5BxC7P9oeKqd411gzRrfxEgeIm0RpZcph+EVMTL2ua0TlIykmYBnXqrjJa2yZJ3SOj/Z5xxxxdGgAQ057580nu3uvoJ8I2RXthg6VXFu72q6nDBkDB4nkuMgPPhbEDUHXoodi+D08JWGJxNdwqNkU2ubDTmaQXQJOjjHqhPEOJtxFXNUGeSSQ4TlkzDQ7lZKMU+Yg2+mU/szfm4m0MBdDauY6w0McJIA5lo9VP9oNN/wC+Pa2m52YNIgW6ydkY4J21weFBim4uNi6GAgfwjxaWQvjna4YnEB9BhiAAC1pEidZt79FSsl0C+BcEe95dXbFNlN7nMDvE7K2wzAWv1ldZ2TrjNU7mkGNygOzOc6XDNlAdIixOy5us/iVYFtNr2tIIg5WgzrDRZHey/DsVhqbmkN7x5B8T/DAgAmLjU6DkompUVFoO4plTuiWuFMNpZHWDgWUy74p3vqOSIY41HBjJDcr2uzBskmn4hbSLX+yGMxhDcjnUi6+ZtMvdPOwbqTPusOO41iWvApUpA3e2oINxvEiOqzqfk0/Eh2ip4uri+6oPMuYM5+FuU+GS0ba6ndSGDfRxDWVsS6tWew58pFMNaLgGLm+k+1yiPC6tZ73Vcoa97WtqFpJADM2UN1y/EdOaliMCc7agIa9pnMWlwl0tIvsczt9092xaoqp9lg45sjpNyXVKhdPoQizsPl8JzTYgZnEDabm29/dRzuuC6LfhY1vzcSJ/UKLa40BJPUsJ+v5KmxJDOpmNz5Ex8jI91eKzQ1u0Qbl9zEa7hZ2v8XxOJ6NAHvKk9wO4E8y2fe8pWVRspYrNEDUi/QBXkHN+toQChXbTsJgHcm5G90br1g0iD+EXI1IN7b7+ynsOjPj6cBpOmYfObIRibEjaT+vmPdGq9YuaLWkTPPyQnHXeRpp81rjImYOIuL6fWPFppH5z7pP7TUAcnidUzQGgXg7zYBoG5hWYhs0wBe1+YJkmJ6Lzqtj+7q1MrWtBcRYnNYwTMaHWFcobEqVHrGSobtiDpY6JLyk8XnUuJ5mPzSU/QvY/t/g9P7T0HFjpaOniEkryXtTbI5wiM2W+psQI9F19biLwINR0ciSR7FAsfhqddoa8EgGRFoMEfdaqFIzcrOIfjCeQ8tTzCrOJM2J6RK7vCdmaMTFNo51HwPZzr+y30OHUGC72N6U2gzfctsst34iytfbPOaVB5+Gm4k/yley/sd7Juoj98rZhUe17KbCAAKZLDnO8nLbp52FYjHYOi3N46sXIsLRrr+aqP7SHUwG0qYa0WAc82GgsEXN+BpRXk7rttUa1kO3NoIBPuvLqvZulUql4cWC7nAkRcySCYhZ+MdrqmKcDVqHwiAGAN3nXX5oJT4k5riQC4nQvcSQDFrmArS4olvk67C9n8My5dTPMl4dH/iw39ij1PtFh6DQxtTMGgABrMoAvAube2y87bQdVe0ucXO0ysguA1gHNe4GiIVexeJeczKT2ggT3pkz5+yl4l5/6UptdG7tL2lpYmGgFuUmfECeu33QpvG+6pxSc4S4H8Qm4BuNbD5LezsHWaMxLOsP+hDTH+Vd/6PY346tBp3vUe75ESmqXCE7fYKxFfFVSctN5JFz8RgbwJ+cqvBYPEOdlcXszHUtIubfEbAabwukwfD6QJZSrVCSIcKFFrC4HUE/FHmjXB+zrKbswpu698/y/+MA38wm2xVZyjOztOm4F1ZpPSHAH0BB9CiWBwrPwMqOE6ltOlI6T+ui6+rhnP8DXQALhoyNEaNcSRMjkIsrMJgalJpgtlxkOaxpERaCZP0F1P2PwUoLyYsPw4NaHCq0EkEsBMxHwmo1zZ+nJEKfDWWdlY/NqDJa215Jk8lc2qREgknyvztAWxuIDRL7f1ZfrChyky1FFVLD5DaIbZrKeVrPUxP0Fk1fFsaIqtaJ0BcHTsfCBfVV0uKsquLaZEN+J2V0CxNjlg8tdxZIVKIcfE2dyTJ6C+3QKbGaaVYEANcGjWAzKPLxQD6Kol76jmvLTTblc10NufIWEdZWY4pjXEgh5JkOm46SBpp7LPVe+odZtuT8pOnqpchpG6rjy10AyPTX2Tt4g2Zy352J9zdYabOYnSP17qdRm+VLZlUjXUx8iw94WI1pOw9BCcUyRYT5D7pmYcnp5pW2PhDYjS5+QAR6jW+C0+AX87oK/BmNQecwPuugoYdpa3QWFuUBCsRTVE3jf6kXQniX+5IiAeXTQ+qMYoZGzO/3WfDYQtdmdqZI0Ml32v8lti6Mp9gV9Bzh4RpDtTGh+eoXm/HKAZiKjZ/F9RP3XsWKIAOgnWAF5Z2l4c52NIYCQ8i8WbAAdPQCFsnwQ0BMnVJHR2hp0/A2m5wbYOLgJi06JKN5f0/7DVewbxLH1j8DG+rpj0hDqPGCW+J5bImQ0D6kysL+LEyGNJnc/kqKXCyQJOXmSHekCAPmtSDbhuOEfES438UC97QLbLNX4u8kkTB0BOw6BW0+HtGjKlQ8wC1v0JRLDYUgCzaM/yy49JcgAMK1RzcsEN3gHTlKj+6my9A4d2UY4g1KlOTu+oHO9ADCOf+mKFMZpLyBADco+33U7R9las834fwcGC/OegbA/uK6DBcJpCIw5f1h7vlngrrsLRpWim07nKM8cwXkx/wAK84io4kNDWjQavcD1A8I90nNdDUAD+8PpH/RwTWx/IzNPMgSVnq8Sxjnain0sI/8AG8egC6inkYCapmdS9w9oFh5IXjuNUAfAGuMaZWm25Asf+Vn/AGLZl4UAJOIb3zzPiLnHL5A25LoaTGOI7rDNH8zg0R6x87oFRxpxJDMPTcIv3o8DWm8HM0CD0EmwsunwtPIAarxUdA2DWzzDRf3U/l5Y1XghisS1nhpsc8/w07gdS6AAtmGfmYC6Q6PEDt/Tc2628lJ+JaQRAn+X/IKvweGD3AHV1rAQIEymBWazI8N53A/NRL+Qk9Y/NW5AK3dOFr+IGxiQR0M/dYuOYTKO8bmLBLS2XCSTAkgiBNk2qCyrFVKdH/UINR5nxFw8M7NzQAPK/mg2O4ZVqEOrV8zHGRRpAF7QYNnkge49URwDWsqB1WQI8JeMrQYvAFgOnrqrcT2gwrTeu09Gy4zysFKbYNGvheFbSYGMzBvJxk/ceypxWQVMz+UDNJjew2Qn98JcSCb6W22HTyUxiXTMj1E/ZQ5LovU3/vdIfCAT0bHuSp4EkiJsPIn5oWapJm3tv7qYqn/i6W3I9Q+HtG49wsOPxEuAafPkZ0HJYQ47a/52CQxDmna14PTmhzsFELUWhp/GNjOWD1Ia4lX25/Ix8wh1DE1HXFMRzDo+RMrSH1N2D+4Kk+CWW1w4Dwlvq4D7q7AVpEO1A2200WN1aoB/tn0cD9lVwvEuNciIkOAaZkGJ3HRS3yg8HQ4OmHOjXz81tPDmE3zCBzKz8KYNd+qLNK6EZsGVuF040J9fyXl37UG/u76fdeDOHAwTcDWefxfJex1Lrz79qfDWPw3en4qRkciHkNI+h9FUUJnjjaxSTFg5pKjM6uj2WawkAkEatptc53lJj6rVR7P1C4RThu7qjmtdHQNzJ8JjHs+GB6Ld/wBe7sTVqNHQRPruiSkvI1qys8Laz4wQP5WF/wBTf0aiGA4fQcfBD3b38XqBBHqFndxipVEUqL3SLOLcrf7nQheN4PXcMznhkEGzzmEGYBsGjpOyxavtmi46Oqp5A7K34tw0CfX/ACtDxlu6B8ygmB4g2Aw1X57knKAXkm5JAM+hWzFVKEDvDm5B2Z3yR0O0aK2NpCA5zROgcRmd0a1CuKcVAgBr2gyGkzSv/LJafUK/PVdbD020xpncALdGC/vCppdnaebvKz3VXzMuMNH9LRoEAZ8JwLF12EVctjrfzE5bZoiY59VfT7KZGw4ZiSCTkDfhuGyZOXS28IgOIUqYIFQwTcNc8yesHyWKnx/I+aLHTN2kjK7+oa+xCajNieqCPDqb6JIGWD+HKY2gi9oAiy3Pq5hBY0+eYCNwQDdAqnFajmRUq02a/A3NU9SDA5LL3rXNP+64buc6APSY+ZT+sNkG/wDqFGn4YaDsGZrdLE/VdJ2exdItc4Ol7RLmmCWgzEAaTHyXlwaajopMc+LeEkNB1l79B5A8kZwGCdR+A5SdYMcrWH5qJ8dFR57OlwWILjVqPhpNQxJEibkE7wDCKV3t7otN5s4DccoG35rnOHOpU2gOYS/8T8xLidyJ0E7Le/iNPdzh5gn6SUbewo5un2TNRxNd7i2TlaXXyycoMQ0WjmieH7OYWmfDTg88zifQkmPRETiGESKjfeD7GCsjsW57nMpRmGswHCf5XJuSoFEhisLQZqTOwBv/AIQd9Xl+vNGafBXRme8zMwPi97pzwCn/ABP92/Kyyab8F3QFFS8fRaGmNvO1low/BpNQB/wPggi+UtDmk3vYx6Faf+hNIPiIPlp6Slqx7IGGtrFugU6NN9R0R1JOgvura/Ci06gn1+a00HCl8DokQ4VACBBmQQVFc8jv0a8Nhg1sST1V8kbn5LPUxcETkgkfCSP/ACAvITjG0z+L5O+62uK4I5Zf+8GNfcE/QhZmYnLWHeEeG4IbAAIM8/ryWHH8eoUhOfM7+Ea+q5Lj/ad1RzGhvdiQXbuIkWMaCE9XITaXZ7Fw93xA6zz2ICIZggVJrXsY4i5a0/KVM0yRZzvIO09pTtk0GcwWLi2BbVpPY4SHNIIMR4gRqh5qOBAmr7gjzI1+6WIoOcINV8b/ABQR/TohSfodHhNXhFcOIFOo4AkAhriDFtQITL3mjhgxoaDYaeplMr3/AIM9Ty7DcDpUmRXxNR/RriweRIOb5otw6jSaJoUWi93ZYJjfM67vOSslbi9Fp/02T/MYE+Wp+iz1OMVTuB5AfeVahJhskdI7MROYNG5H5lYq2NpM/EHH+463voubxGKcbvcXX3JOpgWUQFaxeyXkD9Tj7R8DXHzIA+6yVuOPdIAaB5Zj87fJChP6/wAKbW9FSxxRLmy2hWLX5mEtdzAEHobQVKvmfd1Uz6uPpsFW5qVMHSCTtOrvIKnQlZKo3dp8wQL/ADUC55flp0zl3eQXkc4a2CPUI5w/gpPiqnI0bWzH/wDKq4zxxtId3SgDk3U/rmspT9Gij5ZHC0CxwLaXfn+AHKdQM0u8MCd/dGW9nzWIfiTIExTYSGAGIDuemy5rgvCcVXqsr1XmkxhzU8vxk3F52vedQetutqYvEwMtUOjUPpsE9JA11XNKVfyaJGstAENEAaAKs0wdllbisTvSpH1yny+KPknOMqjWhrqW1BA9A0lG69DovNELM7AeKczh0tHsmHHaTXAVadVjukFpJ2bOWVdT4zQdu5v9TT/9ZT3XkKB/EMPUptz04dF4JLTbk5YP+q5xnDiKktHiHhgfhB53N9J0RniWIY9uVj7HVwBsN9QLodj8FTax7WwJZaDFyCTMaydfRQ9PBa2C+B47eHmQNTvpsd/+UVpYlrtCfUc9l5ZwXhdUFzi9zGkkZD+McndNNl0lTi7aFF5c6XCBTAOpMyfS3zQnzXZPasM8RxJo1xUFw5ha/l4TLSdp1WHEdqacfGPT/C4nHcYr4sBroidGj6nkrMPwmL1PYaepVtV2yU76R1tHimcSNDorqTH1AbSBM33Aki+pi8IBmAsBA81Y13n1O20H0WDNbDmDAflg2LQQXwPRokn3hD+0hqAhjSAPOJ9QpOx9BlCHkGobNDiRA2g/rVc/iMDnM53esEfZb4cd/kZTnXBB2GcNA3+6PnlQbEUnU3B2pJ2M+c/5ROpws7VL+RA+RQjFU3MdD/rM9Qt2jKz2bg3E21MPRBgvNNhjkCFva/zXAfs+xDqr2tn4BANvhFxPPX6Lv6p55T1b+vssmjROy013cynbiTzt9FSDv9E4v5+UJUMtGJKdZe76j3TooDxoVnATF/JWYbGA2cfFf9WT0qAvH4hB3j+nkpYfAhoMOdfynymF1qznNNNwOhB8lNSw/AXCXfBN5fMx0YLn15rLi8UKL2McHVMxIAaPGQNSItyRuGppbTvO6toUi4wAT5Itw9uFIEubTnU1TEdJmCegXTUsExjJZBab5gZB6yPssXnXg1WL2crS4Q4iXuDR0u63yCnRx1HDg5dZPi1JPVxFpnaFLjuOAMA2+v5oW7s3UxLDnikwxBIJeYOobNtvNJu+w66CvD+KU6xqfvBIDWtLWCWl2Y5g8AXLQAL6HMFj4FwamMS+q4hwk5GHK4t5F52J1tyWXi3DH06LKTHZmA+LNIe8k/jeNhsOS31KJwtJvdllSTGRhggnmCBYc1EnRS5Ora4HXdXNaOS5ajxE2kfP/C1njTxADRJ0sSVnujSg6aF/zJ21WLiWLbSYSXAkAmGkTA1i/khrMfIf3joygw0AG86HyMarBQwoDgwsaHRefidMySTaLGJ+6SY6FiG96Q6oczJENaCMpiZgxpoSeZtooMBaLj9clsoublBBFybcoMT7qzw7kafr/lJ2xpCw+NNMCWgg9L+v0WlmJogyQGxa4tHn6IJjuL02CG+I/Ieu65vHV3VDLj6DT2WkMcvJEppHZY/tRQbZsP8ALRcVxfHGs+bAbAbBYH6qbRJgRJ2/5W6ikYuTYV4IbG/5eqOVS22Uu6ggDbYgrDw7CZGX1Nz+S2i22+n+fZcuR2+DeCpckmYWQFfiWNpMlztvh3d08kOxfH20rAS75Dz6oYeK94SX+KfTyCrHivsmc66MuJY+q+TrtyATt4dllwcWn+XU+oWuk9pPhkc91rIAE/4K6lFGDYIwlSsajW5yb3BANhrO6M4ygxxzODQQIbyE7iZutPCuEljXVTEu06NK5DjuOL6pg+EWELmntKVJ8GqSUbZ1X7Nq4p8QNOZD2uA6uFwPkV6a7E0XfCwu/iLIAbBi8mx6C68H4HiTSxFKoD8L2m2sTePRe9PAbAaLC0D7KpJ2KL4Mrqrdqb/LMyfSYlTw2V5Ia14IH42ht+kOuozy9jA9ls4WCCfIXsfPRKuSiotP6ISRj93b/CPYJLSyaPCKS6PsvTBc8kAkNkGBIM6g7JJLXJ+pnD9ib3HvneY+gRujSblnKJ8hzTJLnZqchxmg3vSMrY1iBEzrC53hWMqU8a5jHva3N8LXOa3b8IMJJK5/ojOH7HS8AGbGHNfxWm+55rrMe4yPIpJLLEaeDLEm/X7KeGpNiYE+Q6pJLViLW0gdQDY6gIB2pYG0XuaA10uEtEGL2kJJIXYMyYIy1s8vsVqad94md55ymSXOzZGmkPCOsz7LnO0NQ5gJMcpMeySSvH+xOToBNPiHmtmySS6EYGbEarXwMTUE8ikkpn+rGuzoxp6fcrLxRxFFxBvlN9/ickkuaPZ0Po5NpUQbpJLrOUJYZ5GhO63zL2z0TJJ+BnS9oHEULWtsvOKuqSSyh0XMeh8bf6h9QvoPEDZJJD7JiZ8KZYZvDnATeBawWrhZ8TvT7pJKUaMMApJJIEf/2Q==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952109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969" y="446484"/>
            <a:ext cx="7358063" cy="696516"/>
          </a:xfrm>
        </p:spPr>
        <p:txBody>
          <a:bodyPr>
            <a:normAutofit/>
          </a:bodyPr>
          <a:lstStyle/>
          <a:p>
            <a:r>
              <a:rPr lang="zh-CN" altLang="en-US" sz="4400" b="1" dirty="0"/>
              <a:t>富足的</a:t>
            </a:r>
            <a:r>
              <a:rPr lang="zh-CN" altLang="en-US" sz="4400" b="1" dirty="0" smtClean="0"/>
              <a:t>老底嘉</a:t>
            </a:r>
            <a:endParaRPr lang="en-US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2969" y="1371601"/>
            <a:ext cx="4441031" cy="4584502"/>
          </a:xfrm>
        </p:spPr>
        <p:txBody>
          <a:bodyPr>
            <a:normAutofit lnSpcReduction="10000"/>
          </a:bodyPr>
          <a:lstStyle/>
          <a:p>
            <a:r>
              <a:rPr lang="zh-TW" altLang="en-US" dirty="0" smtClean="0"/>
              <a:t>老底嘉位於</a:t>
            </a:r>
            <a:r>
              <a:rPr lang="zh-TW" altLang="en-US" b="1" dirty="0" smtClean="0"/>
              <a:t>交通要道的轉接點</a:t>
            </a:r>
            <a:r>
              <a:rPr lang="zh-TW" altLang="en-US" dirty="0" smtClean="0"/>
              <a:t>，西通米利都</a:t>
            </a:r>
            <a:r>
              <a:rPr lang="en-US" altLang="zh-TW" dirty="0" smtClean="0"/>
              <a:t>(Miletus)</a:t>
            </a:r>
            <a:r>
              <a:rPr lang="zh-TW" altLang="en-US" dirty="0" smtClean="0"/>
              <a:t>、以弗所港口，東向敘利亞，北到別迦摩，南到亞大利</a:t>
            </a:r>
            <a:r>
              <a:rPr lang="en-US" altLang="zh-TW" dirty="0" smtClean="0"/>
              <a:t>(</a:t>
            </a:r>
            <a:r>
              <a:rPr lang="zh-TW" altLang="en-US" dirty="0" smtClean="0"/>
              <a:t>徒 十四</a:t>
            </a:r>
            <a:r>
              <a:rPr lang="en-US" altLang="zh-TW" dirty="0" smtClean="0"/>
              <a:t>25)</a:t>
            </a:r>
            <a:r>
              <a:rPr lang="zh-TW" altLang="en-US" dirty="0" smtClean="0"/>
              <a:t>。這個策略性地點使老底嘉成為一個重要的</a:t>
            </a:r>
            <a:r>
              <a:rPr lang="zh-TW" altLang="en-US" b="1" dirty="0" smtClean="0"/>
              <a:t>商業中心</a:t>
            </a:r>
            <a:r>
              <a:rPr lang="zh-TW" altLang="en-US" dirty="0" smtClean="0"/>
              <a:t>，市內有不</a:t>
            </a:r>
            <a:r>
              <a:rPr lang="zh-CN" altLang="en-US" dirty="0" smtClean="0"/>
              <a:t>少銀行。</a:t>
            </a:r>
            <a:endParaRPr lang="en-US" altLang="zh-CN" dirty="0" smtClean="0"/>
          </a:p>
          <a:p>
            <a:r>
              <a:rPr lang="zh-CN" altLang="en-US" dirty="0"/>
              <a:t>聖經記載：「</a:t>
            </a:r>
            <a:r>
              <a:rPr lang="zh-TW" altLang="en-US" dirty="0"/>
              <a:t>你說，我是富足，已經發了財，一樣都不缺。</a:t>
            </a:r>
            <a:r>
              <a:rPr lang="zh-CN" altLang="en-US" dirty="0"/>
              <a:t> 」</a:t>
            </a:r>
            <a:r>
              <a:rPr lang="en-US" dirty="0"/>
              <a:t> (</a:t>
            </a:r>
            <a:r>
              <a:rPr lang="zh-CN" altLang="en-US" dirty="0"/>
              <a:t>啟</a:t>
            </a:r>
            <a:r>
              <a:rPr lang="en-US" dirty="0"/>
              <a:t>3:17)</a:t>
            </a:r>
            <a:r>
              <a:rPr lang="zh-CN" altLang="en-US" dirty="0"/>
              <a:t> </a:t>
            </a:r>
            <a:endParaRPr lang="en-US" altLang="zh-CN" dirty="0"/>
          </a:p>
          <a:p>
            <a:r>
              <a:rPr lang="zh-TW" altLang="en-US" dirty="0"/>
              <a:t>公元</a:t>
            </a:r>
            <a:r>
              <a:rPr lang="en-US" altLang="zh-TW" dirty="0"/>
              <a:t>17 </a:t>
            </a:r>
            <a:r>
              <a:rPr lang="zh-TW" altLang="en-US" dirty="0"/>
              <a:t>年，老底嘉經歷了一場嚴重地震，損失很大；事後中央政府擬資助重建老底嘉城市；但是他們很富有，不需要政府資助</a:t>
            </a:r>
            <a:r>
              <a:rPr lang="zh-TW" altLang="en-US" dirty="0" smtClean="0"/>
              <a:t>。</a:t>
            </a:r>
            <a:r>
              <a:rPr lang="zh-CN" altLang="en-US" dirty="0" smtClean="0"/>
              <a:t> </a:t>
            </a:r>
            <a:endParaRPr lang="en-US" altLang="zh-TW" dirty="0"/>
          </a:p>
        </p:txBody>
      </p:sp>
      <p:sp>
        <p:nvSpPr>
          <p:cNvPr id="4" name="AutoShape 2" descr="data:image/jpeg;base64,/9j/4AAQSkZJRgABAQAAAQABAAD/2wCEAAkGBxQTEhQUExQWFRUXGB0bGBgXFxgYGhwcGh0YHRgiHRwaHSggGhwlHR8YITEiJSkrLi4uGh8zODMsNygtLisBCgoKDg0OGxAQGywkICQsLCwvLCwsLCwtLCwsLCwsLCwsLCwsLCwsLCwsLCwsLCwsLCwsLCwsLCwsLCwsLCwsLP/AABEIAMcA/gMBIgACEQEDEQH/xAAbAAABBQEBAAAAAAAAAAAAAAAEAAECAwUGB//EAEAQAAIBAwMCBAQDBgMHBAMAAAECEQADIQQSMSJBBRNRYQYycYGRobEUI0JywfAVM1JTYoLC0eHxFkOisjRjkv/EABkBAAIDAQAAAAAAAAAAAAAAAAECAAMEBf/EACgRAAICAgICAgICAwEBAAAAAAABAhEDIRIxBEETUSJhFDJxkbHwI//aAAwDAQACEQMRAD8A9U1HipW5jabYC7j3O/hgZiAIMRkT6UFo1hYPIZ59zvbd+cmnt6dQTA+bnkiJOIOAJJMe9Tt2woAAAA7DAFbowUejmSnKT2SC1VfYqsqJOMe05OOYGY5x71cBTGmAUaVmuOh2E7CzkDvtkKBujJJUiY4NaGh8dt3BLh7HWyKLpRSzKWDhYcyQVP60LovM88bPkgeZxHLQDOZziPv2qOp0NgqbRLEML4JkY/aGJudu2QPzmsHkzXKmb/Gxtx0bCeJ2Tsi7bO8ErDr1AckZyBBkimua+3tW4pDhiFUodwMmBkYie/sa4rUfDIvOZuOwO8sCtsqxfzQxKkbeLhxGdq553bej8Ca3ZS2txiVdm3nMFgyzBJJChjAJMwJPesvNPo1PG49kbvjC3Z2vP742YE/5qqWZeOygmeMc0botM3IIIPvI/GsXU/A6lDbS7dVCoUgndkW71oMCxlTtukwMSixGaoT4KYElbigtbZCPLLW+sksYd2MiSoO7Ctcj5sJwi3dlnyyqkkdvp1gfpTDUoQxDA7DDR2OMGO+R+NccPhVEWDdU3AmxTsPSJ1BIA3yFPmhYmYX8H0vw6RJm2hztFtWVU3OjNtE/6V2z7ntirE4rVlPGT3R0viD7ZWRuedo4MLEx68j8as0GnjNc34b4FdS/bZ7isBda4drYB8prZEEA9TPu7x5eSTBrrBZlSDwRHvmlcVyGc2oUV+GjomZ3MzCOIZiR+UUVFDaD5AD2kDEYBIXAxxFXqc1bPspj0SioXLYIpludRFW0mmPtGFr/AAOVbymNm4VZVdcgFyCWNonY7SBkieciapt+J/swY6lPLQeYxuKS1pURgE3sYIdlMwARg5ro6ru2gwIIkGhxoPJ9ELOqVsjI9qt3Csd/h9F3myWss7O7Mh5uOmzcwaQxHSQDiVGKEHgtyR5mr1DQ1tuVQE2hBwqjpc9TLxPEChya7JSZr/tKWzdZ2CKCJLEAAbV7n3NBa74msJKq5d97pttq1w77aG4ydIw+wSAYmQBQfh3w9p/MuObauTNvc/WSjbbhUlpld5LfWujtqBxjue1O5Ji1Ri2/ErxI2aa4wLWpNxktDZcy7AEk7rY5QgEnFVX9RrmUgfsttijgHc7gXN37qcCVKZbuDWvqkZwQMD9aa3okRfpnPGKW3dRQ9KrkzF8X0uoKE3G8wC9aKLZS3uVQVDljdkQDuJYQQvGa6BdKojAqrWadLqNauKrI6kFWEhgeQRTeE6kvaXcDuXpfoZBuXDFQ+dkgwe4g03BVbF5P0XNplmY/M0mtHsTVpYUmYRNLSJbBn085kq0RKkj6Y4Me4qu0WDlGbdgEGADkkEYHsPxoi1JyaE1twK6ljtG1ur3lcf1+3saKbYJa2ATSFI0jXYOUIGq710AEngZq2ag6gggiQeR61CE9Jo7gVpwWbcQMxgACfYCsG54XebWedbNsmyRbCT1m24/etk7Ad5UwwP8A+OP9Va3lliBF240dnMgfUsI/GTHeKosaC0Cx2vJJDK7uwBJluksVEnJjmZrE/F5Tcm9m2PlcYcUtGUX1qAzcCnyyDL6eZDPkdR/esu2FIKqY6yJBJ8O8V1C30a4bxsQ0hkTpXddKlyuWfb5cgCIggzuB1ksqOFA+gAqzT6fzWiDsB6zxMfwjOc89uRNO8GOKtifPOTpGydUuTuEDkzgRzP07+lYifF+nNnzCSCSQLZHWYKwY7Ah7ZBMf5idzRh8GtC3ctsTsuDa3C9MRHSB2kE8meay7ngGlkm2htKcMtohFIlCZWI5S3kQemOCZxOUV2bVBvo0r/jemhj5iGN/tm3O/MQIg59Qawk8VS6+1LyE4G0MO5AAj13ED7j1FG6r4d07hS5cKiuAJBHWLgJErIaLjjpiQQDMCm8V8Fs3UcB3tu4fqGSpuG0SyxEOptoVM4InPFVTjCXui3HOcOlZUnjlhWa2b6G4JhQRJIVnIzidoJ5rc/wAStosvdthRMkuo4O05ns2PrisPV+AWXDAG6iFNm1dkAeU1rEqTO1h35Ue83/8Ap20Ju+Y8AswU7IUl3unhZPWx5PYRTQhD0xckpPckaXhjW7p8635e0bhKMGLT6kcese44rTVweCDXNeF+BjT2vLVnAZbcgxylq3bHAHZB95+lF29L5Sgq3USB+NGeV3VAhhXG72bYXM1Ks5WdYMk+1SXXnutBZIkeOT6D6ah7esQ96uLim5IRxaHZorM1OtDNtAketH3XGxj7GhNHpgeqq5tt0izHxW2LQiPMx/H/AMiUYgnmqNGubmf4/wDlSjKfjsrT0RdwoJOAKGIa4P8ASh9R1Ef8s/j9KhrrnXbBEiSfuox+s/ai7bSKdSSFqyN61uEfgfQ9jWDqLo095rxResKt/aLj3XYFUslFGCgDNJjHfg10BNNdthhB/v8A71FL0yNe0OyAiKrOmUxI44rAdT4epZNg0gkvuOzyiTcd3LGS+9yogRtn0ro7NwMoYcEAj70HBdhUvQztHFAeI6M3FAEczn71oMuZoVNWzCUTcvYyBPuAe1RRbdgk1VMyWp6anrrnLIXniOMkCWwon1PYf33o6x4RObj7vQJuQfk0k/f7UJTWy6Dbbfap7RO3+XPT+Y9qSak/6uh4OKf5KzV0nk222JtDHMDkxzJ7/es7xG2UusxXofaNw4njq7gnAn2FP4JpU6XJE52LPA4JI7ucyfePUkzxxT5LYwILfyz1R9qzp8clF7XLHddfRlagkAHqAkbiolgvcgf3371pC5sRVT5ABEScHvPJn1oLn71Lwpz5nlyXQL6fJEbRIAwR2MnA96PlY5SjafQPGyRjLa7CLqkgZ/E1basBFljXO/H1y4iELp3vIyQPLVnKtLEyqgkYjPtmMSH8PeLva0OnTUW7l24zsikQRJ8x1WeWK21MkAjESa5cIylJqujWvKbm4NUl7Oqa2XIkzFXNp1OJyKyPCNaLuWuoE2rcC222nYwlS8w4B+i+lU3vGURm/Zzb6TtuC5cCgE/LyelvYxNNwj7NHKTeujoUtKvzR6Zgc1NrSsCARyDiOQQRWDb0L3bk6m4kidlsOJE8kj1ge8Cc5itjTWrVodJVZ/3hmf1p4Jp6Qk+LW3Zawfuqt67TB+wOPtNUPaVj1SB6FSBI9+KOS6CAQZB4IyPxqJtyZnBEEdqMqfaEi5LpkWdAORHGMyfaOadbQIH9aH1msW2vQAT6ChtD4hdZCWXM4pJSxrRZHHOuQS2gGZqzSacqIJn0qv8AxRB8xg/SrdPrVuZTKkSG7EHiPWglDtBl8lUyzUDpI5nFNphAihD4lZ83yTet+b/s967+J+WZ4zHpRN7UJbjcQoZgonuzGFH1Jpkndld6oWk5ufzn9FomhbDhRcJMAMST7ACal4frUvW0u2mDo43Kw4INWy7Ej0Nq7BaCI3KZE8cRB9jS0rz2gjBB5B/r9aJqlT1sI7Az75H6AUvFMN0WkUxNSpiKDRCLKCIIBHociudSx+zXhbZ28i6xFvqutcN5zcuXAxAhLe0YMjuPSujI4qjxHQpftXLV1QyXFKspkSDyMEH8KaMmBpFR0K8AkKeVnpP27T3jmjRWd8P6trlhGdkZwWRyisqb7bsj7Q/VAZSM8x3rSoOyKjn5qMU9M1dc5YgKeaU+9I1CFJ0yGelc54Ez647+9XJeujCuCv8AvgsR9DOR9Z/pSNKaDSfYU2uiNtAoAHAAH4CKnodUbe8bNwLSIYDkAd/cTzwftUSRHNDPe3bQhYbmhWCllPPBiCJifafqFmk4uwxbT12HXtX548obrZ5uT/o7weDu4B/m4IrJ8a/ZLnkpdHmLZu79u1Sjfu7luGVsFYcmB3ArQXwk7SrHcWy7Acn8+kZgdvxrJ8NNi5qbmmCF3tTuJ2kCBbMEbt2RcEMRBIYfw1yMs25f/NaO348MajeZ7+kB6DwK1qdRcuh9il1ZbfeR5M4JjYRaQbQMZycRbqvgxtt3ddKIVS0uzLbF/aAJICEk+d6nK5kEg69oaYuSCFZLotA/KDcgHav+ogHPoQR2NWeJ2mIIN07mwgnj/ePsvPGTA70sZZEq9gzqHcP9HNeIajTK13cbiXLQ824xRC4RLnmMyCSSIJHPHY8VLQ+DaW5vs3bwVltG2bdxLVsqjWrKKQu4zCoOoGJY8cVLRfBgZ77ajUm816y9qba7Nq3BDHq3dURGIHpXSa3wC3d3v8zMxfYxAQnyGsbTCkhdrEmMz+FPim3GpdmXFHJwvItktN4jpdLbZDftBbfmO03EG0G45bpB4ViV+ojmp+JeN2VtH94ikmAC9sEgOF3DqypJGf8AeAwTFZF34JtG3tu37rE2ijRs6me26XHEqcsXd/5iSZq//AQ/mEu6+YRJUgERd87BABEtgj0oycerLoJ9/RpaJF2qfUdo/Uc1p2lx6UBodEtu1btrO22qoCcmFAAmABMVpWGwKphH0WZJXswPi/SubBS0kvdOwsJAVCD5jEgGOgMBg9TLUPhTw17SPp7iuvktFtld9jWmygUiPkH7siP4R6it6+dxCe4LewGQPufymrzWlJRRQ5OXZwraG6mt/dWbrKdR5jLeRXtAFIa7avAgo/8ADtbcZJEBTI6D4j0z3rVjy1kjU6e4RIEIlxWc59Fk/ajGuGHfsAY+1F2Le1VHoAKVS5bJKNOjC+IdJev6e5Zs7Qbtwo7PJVbf8cqCC0gbIBHz1T8LW7unN63ea0yM5uW2tAogL/5iKrMxwwLgyf8AMI7RWxYtlgwnp3vMcnqIj2FGIvtFWSkk6EjbQ1m+GmJkGCCCCPsatoe/YkhlO1ojiQR7jExnuOTUQ90fwKfoxE/QEY+k/ehX0G67CS1UNqI5H4VAaxJhug+j9P4dj9ian5iMNwZSBmQQQKRxmMpRG02pLEyIqeovhRJ+0VTpNajmFJmJyCsj1EgSPcU93TSZpZKUVT7Gi4Sd+jO8N1h86/bLSVYPtNwOwW4ojpAm2m4MADzBPettaxLoKay1i4Vu22VttpSgKQVNy7yphiqrwZatoVF+yMwIoTXIx+XdwR0tB3GNh91GZGcHigddr2F9kNwWlRVYDbuNz5muYj5AixIIMnJ4BFX4guKq+da2PMtLKFhwnlyxICQX2k+tp+cT1+aTOX8baOgEyqgSzcRxjkmf4R9+RzVmo0d1FLMUcASQqspjvEsZ+mKxfDvGxeuKiBkYWxcmUlSYlSuTwVPUBIYEe3U+H6pmtF3zG4YEbgpIkCe8VXObVND44J2pdmcpn6U9nQNctm4rHdJ2rgL0mIbnJjJ7TjjNGiX92v0EQcew+wjNHeG6sq3lsPmZipHGZYgjt3yJH0psrklcRMfFupewDVAlDC5wdrd4IJU/WIrRsXy6yL6xidiL044yTtP1rOF0KWkhZuMACe5JgZ794/pV1h9jkxIZQCJAPTJBE8jqIP2pc0HKOuxsUlGW+gs3SvT5ysD3ZZb/AOMA/hj3qnT+BJua4Lj72LHeh2/MysZj5sqog4AECMzVd8Qs7ghQljwoKsx+igzRosNZlkll5KjP4D1rnSeSD2jox+LIvxeznvF/gjcs2XVXhRMKhwSXO8IzMXwGL7iRuEw7TnWrGr0mG/euYkXDuQqAQoRxAs2kUbnu3CeomElhPS6D4tsvb8xpQbgvKuQzDdtcISbbBckOBE0tT8QaW4FUln3MFEW3wWYIDugbV3SN0wYYCYIp+SepIXi1uILpfGtOw3ljb56WB7bcjbO7cGtkdz5iYlore01tXQOrSrCQR3BrnLOh0mpFxkuXutQbgV2I61QlcgrJUpuVTnpJ4BozQeLhrjaW1dK3EWQt5NzbRAkFWG6Mc5zzVThjTqwy8hppS7NW6nUEWCxEndJAA+ncnA+h9Kt2XPS39Oo/nH9KGsXPKXrQz/E69YPoTHUPwgfSrfEfEltae5f+dbaM5CEGQoJIGYmrOKXSF5OXbJrqCJDIxaf4VJB9IYwPxNSFp2+boX0UncfqREfb8ayNB8V2XIB3KWJAIi4h2m2J8y3KxNxBMxMiZBp9B8WWHgMdhLKuZKEsiOIcCAOtR1Rmj16DX7N23aC8AD++/qazdRqTcYouFHLev/asjW/GVgyJe2uOp7bpIYbtwkSEiCXIjIFDaf4r0/lhgLm0KrsoVg25kW4Lcr0lwjByoYn0nNVS5SdFseMVfs6cx0oDwQW/oPuY57TRF27FYr/EmmRZllUc9DdJ3XFbcIlYNtpJrTa8OSQFHcnH9zUla0hY72yfh3yt/O//AN2ouhfD/lP87/8A3aiSad9iLoehdRuPDRVb6uWgTjk0SzgKWYgAck4FV3y0iyuG2ClCBEl8/wAWaG8R0u8LGxWmIbp3CDKyBMHmMzFOni4uO1uyjuUKh3IKIAwOVZhFwrHyj1FNY+H7W4XLs3roNttzkkB7alVdEnbbaCZKgTNWR5Qd2JLjNA3Vb2Xd1ttx2iMoJyerkyQAOBUddqrpRiX2gA4Tp/FiSfwioN4PbtOnkptW6jWSEViiqBcuIYUhLQ3FuqMllE5FEafQXH2+YFUAqTncSVIJ9gCR+uK0wyxkrl2ZcmOUXUehePt5a6Zy1sbL1sFrpuD55tnbs5uHdA3dMmT2rdFZvxDaY6e5tZ0YDcGtm2H6SGhTdBQTBEtgAn60fbuAgEcESIzzWWRqRhVFhPapRTEV1zlFYUM6qSFDcnuYjpHuR+U1tam8LVswB0jpUQPZR7CcVkMJ+36jI/MVDyFncRuafmbLficj9Krnj5NfRZDJxTrshprJm3bLbRBkrOSBhVMQO5+ix60fp9MLRLljdaNogKIHfj+LiT7DFCugYQf1IP4jio2X8o7lA2Y3qBOO5EZ3AZ7z+FLmxzkvxYcM4Ra5ILUWmZrjAgsIZWyuYBMepAA+gq1NJpgI2oZ/1dRPplpP2rOu3Gugydik4CypgHpJbmYzAjmM0b4cUZCbgUMh2seBwCDniQRj1kVlnDPGO2a4TwSlVUcH8ZLqHIs6fTlW3kpeQQigklZYCEAHIPpicV3fh/jlm9bHIDADrGzcGAMrPIM4Io63YRhKkEHupn8CKw1+C7GxlJZpFwfLbUAXAoaFVAoMLyBmTM4jHjxuFt+w48MMbbjbssbwDSMoJYvEdTXmYwAUUFi2QAWHrJJmSTT/AOC6aQVbaVC/LcOQjm4m7PUFdmIn1NY/iHw7Y85ld4V1uSi/5jM5cr0qvyJvuFfds8Zuu+AabcxDG1cYk7WtqTDLaUKFAO9AEEATBJ4PFtN9FtpGvZ+GrSowts67raIGDSQEjYQe5GOSfT1rN+HPgx7GqbVXtR51wqVWE2AAxuJ6jJwPSM1oeFOdPbt2QAwRYhmAuEScwBtH0Lf9KLXx+3nctxY9bbGfoVBB/GllCLfJ9iPEpSU2thOs1Bto7wIUT/5rhT4yNRrf2ORdt6i26syArt6CTu2ESpHTPIJEEd+x0XiG+3LL3OD6SYmfaqvDfCtPZLPp7KWzcHUVWODMfSarbakmn16BkwZJTi+khtcUb50m4BsIBMAEo+PUEqp+x96E0nwrp5VihlduN7lenZtlSSD8q/WBM0ePDJuC4Wbdwc8j0IODyfQiTmjXJJ2JgD5m9B6D3P5D7VanKcrWkXSqMa7ZiDwDTAxtuOywCQ9xiAFChSxbC7QOmcwDzmqfDPhjTB7rBWKbh0OWAUrbtWhCk4IRB1HJ3Hsc9E1sosWwMdj/AHzWU9m4bltn+YnaVHBWGOfocyfWO9Hmk6ViKDattA/iXw9p7zgbJyXaGcSWNwkGDkEu5I961NHZDkOcqCdg7HPzfU5j0H1qIGWS3E8O3Zfb3eO3bE9p0bFsKoAwAIA+lCKa2wyael0VaAdH3Y/ixqvxJmgKvJIB+nen0LgWln3/AFNUajUMlu5dKNcKglbaAF2jgKCQCx7VMu20iY9JSZdp0zEVm6nruPuM7XhV7DAgx/qOTPpxRCeHvcUi+5gm4NluUBtuCFV8kl1X+JSM5ofV6RE8m1bWPKUCZJItqNqqWOWmO88E81f4sUnRT5TbjYb4E48sieoMdw7qSSYP2jPejrlwDmszwkfvbn8ifrco7VKJFL5GpMbx/wAooA8Ycb9Ken/PjN3yuUuDAH+af/1/f+GtNQQT6GhtboBcRRIVlYMrbUcqQeRvBAMSJ5yaCTxlrav+0WmV7dtrjeUr3LZUMwUK20Fn2gErEiarq0Wewn4haNNfOB+6fm2bo4PNsZufy9+KI0KxbtgQAEWIXYOBwp+Ue3agdS73yqIrLbFweaxa5aeAguKbRX5huKqwJAjcK14qNaAc/NMKVKuucoUU1xwASTAHJPAAGfsKeqtShZGVW2EiA0BoP0OD9DUIiFnVo/ytnsDIPEiAeZBmferUuqcBgT7Edonv7isBvhskIBe27CxARIVWZSP3YLHYgkHYZyoyJMtc+FLaqdhCRJHQNoARECsAQSgRWBEifMY4xSXIfjH7OhU+nfNRNhSZjP8A5j9Tn3rJ8H+G7oui8otwEKruGwncd0iNxUSbkAbcOAZ2g1tXtPdtnKlwczbBwe4Kkz7gjn0qKa6ZHB9pDaa/5LFo6GjfH8J/1fhAPsAafX+PxcNu0FYjkzP1gD7Cfeh9RcBtsQT8p+oORwcgg4+1ctrdFrrustLbsNY8v57mAjKBBAbht3YfpGMHnNpxpd9l3j5nBpceX+9HS+FaJzuNwGWZ2kjMMxK47dMY7cdq0m8LMdz9Sa5jR3rtvy7doG3Cs1zaulUBg9hQX2Ertg3Bg7jHGBRdqzrFs20sXtwVUDEC07Kwtxtglf3YcAmTPvE1R/Hb2zo/yfSo6PTeHwMjOPyolNEtcxa8S1SPcBLXAS+2PKMEsmyFUkhAofuSfScVoeAPrdtw3hMPKBwqsykCflMJB4BnjnOCsAjztms+mgQoqGkRhgiqr/iRXaWe1b3GFW43UTIHIMAyQIE8j1rDufFai4VNy4VPlhGS0Idn84tsVlkqqWy26TunEnFH4N3YPmdVR1T3FXLEKPcgfrXE/FerZUJ2G6r7gSiu0Nu6T0jHRtAn0PpW7b1YWw19l2HcQGdhcYru27sYAOW2jERMcDC8E+JHva27YDrcCW96NAEiQGUxAjIg+vtNJOeNP492xMflLFnjyV/ou+HPEdTa0mm8227u7XOklQ4Tqa3JdhHYZzBFUeGfFT3LdjzrJZ3VZM+WZNmy7eWsAkS7SCZG084FVaTxi+NNpwiXrl3C3fMs3TDAgMpaPm+bqEr0nIxLavxXVMlxANrm2cizcZhcNt/3YQNMh9v735fvTx5ekXZpRnJyft2FXfi1rKgfsygCz5hCu0L0s4BJtjECCY+Y1O/8T6gpcVLW1/LfYRuYlgLoV7SlP3lsFVJJg9Yx6q7rtQqOps7htudDWblzfDuJLTtUBQjbY6t42xFGaLx++16zba2Yedx8p1EEXiryTidiDaRy/JxTV9ld/Q/hniFw3rdtrRVSbgliZ6HuAYCjasKsE87uSRkzxNRd1FtD5bJZi6yMj7hc/wDYZXkLiHkZPHFRXX3LltLWm+aCGvbVe3aa3s3K67lJYgkCJgjNS0+nS2TbtghQ7MZZm6rhLMZYk8kmKTI1HaHxpyNxDWPrRF1h/qAYfaAQPWMH/iFa1tqjqNKjiHUGDI+tW4cii7KcsOSoz/CLJLNc4UjaPeDz9OY9ZJ9KLv3ANzchVJgc4ziiUQAAAQAIA9hQcgZ49qTLk5STY2PHUaRnW/Er0ByEIidi8wfRiYn7R9K2dPqFdQymR/Ucz6Ge1ZGpseW4j5H4HowyQPYiT7QfWh7epayzMFBRoLSSCIwxAjOIP2rZLHHJG4mSOSUJVI6Lg1Kaot/M32q6KwWbWYCmmalUZrsnII3rgVSY4Ex9Pf8ArVwsdOb9pW5jBUD8QT9fyFV7hUVsqP4QPoBz9qDV9MZOu0VqNzSruVHEgKGn0ETt4yee2OY61z8vbG/1hm2rHvOcz8vvRUfjVV/TBiDnBnHsQY+kgH7URSwXrgYPvLEcqSApHcQMA955n2q59fdJkbUGOkjcfeSCMzVJoS1ebcoYfNyNhXbj/VJDDtyO1Lwi30OskkqsstBd4F0ttZ5BWNrMSI3dxLdhA4E9q2vEXOyFwzEIp9CxifsJP2rE1eNhJAh1Mt8o927wOfsMjNT8Q1/lHTOX861cvhdwCjYxW4JxA2TAjJHv2zZ4/km2aMD09G15CKF6VOzC4HT9PSuX8MuXrus3aiBbYMUtm2CQNwW2rHZKtALnJHUQYjNw+NLLByVZVW6bcsVEqGtL5gH+z/eq0kgx2zVtjxrS32QJdkmSGCvtxcW1BbbAbeVXac5rFymjaoQ9gWu0GquXmG4rY8+26Lu2R5VxF2iOUZAzkdzHrFRt+D6y4bRv6kjbcDsgO7gWphsR1pcIEQBd9orpNDrLbMyi4HZRJAzA45/vkeorRNlTmo5zZKiji9b4Jb02ne4N11hGCQilmuWGk7Qdq70QmO27FVg2dIht3bIuPbAfcCzKgA8uxK3HLICTsCqWgdRiSa7i5ZVlKsoYEQQRIIPIIPIoJPA9MAsWbfTu29Ixv+b6z/SjbBo53/1MhRZtOQykqFVSr7WRboAnpCM4BLbRE81DReJaLSJde1pzbgrvKLbBZdpfcBulkAmD35EjNdLc8D07bps2yXjd0jO2I/QfgKhd8A0pBnT2jJkjYMkAj9CfxPrS8Y9kbsxtR41p2V2TcjB9heGUGGZCekjdlGAnMR2NC/Dfjaag6mw9tIspv3KsAg7uxJIYQDNdI3g1h1uBrSfvf8yBBYjIMjMgkmR3zWbpdNpdHNnTqELmWlmYk9pLkkn296nNxd3r6NEFieKUXH830/SNYX2AVe+0SfeBWT8Rsbemuu7qi4FxnZ1AtsQtwg2+pX2k7SODFbWjWRJyat1FsEH6UquT5FTaiuKBNAotWEiSq215JJwoAknJPvQ+jtliWIyTNQ8D3DTrafe7LKF7mwMwUkK0JiGEEd4ic0Qym2px9PvS5P7D4tRr2wm29FqcVkaAk81rgYo4nYuWPF0MeKotWgcmrnwDTWlgUzVsROkA+MIYQhS21v4ckSCJjk89qHteHNcU7+ieBAJjvu5GfTtW0aia0rNKMaRQ8MZStlOlsBOmSYAEnnAjJoioI2TU6pRaznVFDeI23Nq4tsgOyMFJ4BIIB+3P2ovQaMXutyGQEgW4nIkdfr9I981SggssyFYqDM49Pt8v2rqqSbaOZxaSkc3d+HGtNb/ZjtHRvZm2Ei0VCKRbUKV2bxxy5Oar0/w/fFtV8xhtSI867k+UQZIIJLXmLFuYRQImK6WxZIdm3Ehu3ofb7dhH3q6pwRPkkc1f8O1RR13ySQN3nOkqCduFA2wAoO0gncxnABI+I2dUhbbXQU24BYhh3xmeMmtyaRpMmFTjxtl3j+S8WRTpOvRj+BveXTWvOneQd24FiMnaG2AmYgTmO9a9tpAPEwYPI9jQ2ow4cjAAhv8A+gwgZJMrH/WiLV4NJXsYI4IPuDkH61ZGPFUVZMnyZHJqrd6IayzuSCAwkEqcAgEEgntMfTNU37CvAuKPKLFXtsfMBF0G25Zj1FmDEcwBRhb1qi8ZQsyMLR/imMGIMA7lHeYxHbmhJJ9gi2ug698NadpItJntmOLY4n0t2x/wint/DtrG4OSBE+bdLfMrzuLySHVSDMiMRVXh/i5CGZuKPkcZLc89sCBu71bZuai5JkKO0AY/61ycr4Sq7Otii5w5dL9hGl8Gs2m3qCGCbBud2hSQTG5jkkAk94qHiGqGFRvrH5UPqfCGZSNxJz9au0WgIgEAAfnVUpSlqi6MIR3dkf2i7AAYc5Jqd67ekQfyFaA060911QSanGXtg+SN6QBct3mjqgd4GTR2ls7R70Lc8WUfwt+GKztd482xvLWGjBMED3945qJxT7C4ZJLqkaGv1ajEx6n++9U6PSbiWdYkRHOM/N2JPpVfhHhq24gAtyWIBYk8meZNbOKaKvZXJ1oG8OEAqeUhT74EH7irdc0W2Psf0oTQ6jczkZBbn1AAH4SDVfxJqimmvOoJKoxWEL9UGOlctnsOasbXorSfsB8HTZfvkDavl2nI8krLkMJ83i4dqosR0wPWi7QNyS3P9xUbNjy9OoAy/W+TBdupyAxJALT09uKt0t3HpVGTcqNGPUWxrVszxWstBWI9asvX4EDmjD8RMn5MbUMWO0cd6KAoXS2yOaLp4b2xJ60MaE1Z2W2zk4H1PFFlqG1CbiPyozBDvYvDbW1FB5iiqZRiluopUgSduzmHvtbFxleMbnAAY4GCBOGgd54qGkB5HyEAqe+c59+fxqxbPWWk57Yj+HPE9hz70tQ8QMKDyxBIUR6Dn8h712OjkbZNnAEnH/eo2ringg/T+vvSXYCPKBdsTduSYP8AuKcTzwAOOeKilgAlsljEkmSYn7Dv6UE7C1RYacUhSFMAp1phGmCCI6uM4k+wmTVuou22CBJd1hfMKkblHzS2AwOfUTxTxUXfgDqY4CiJJ/vv6UrSbsZN9fZXqxK5nbuXfAk7ZG/8vvExWhc8VtEjYDcxkpEKPckgT7c0FetAGHZmf/Z2oAA7bnP/AG9hUbCtB3dzjq3QPTdAnv27xVcsccnY8Zyx9B6+KJ3t3J/kH9DUv8ZHAs3P/gPz3QaEiqRqB23EeoVyPxAj86X+NjXof+RkfsOfxW4eLQH875/BQR+dVHxG4CshGBYAqAwPUQMEseJnjt2oK1qFYnNxVHMIQWOcAsMR/UVPVQoIVWNwjBZpZR7RhT9M1RknghqrZow4s+Rp3SNHV+NAbltgsRie1V2GuMDvMjHYCI9Kq8GNpbVtmYfvICkg5P8AeK1tSw249v1rnuM2rkb+eNPjBX+wfYMQM0Dr7TMl1LKK9zYR1MUQFh0hiATPfAn6Yq/Sq10s29lQHaoWATHzEmCfmkYjitOxaVRCiP75J5J9zTxgl2VSySekZ3m6oMYs2Su+2AfNIOwrN0xs5V8AdxnFZXi/iGt2Kg09oO9sMR+0Y3BouJPlyBtjr9yIxXUW2xxWX4l/mr6RTTnUSY43KgbRLfUmLCgBmClboyipKHbtEEt07e3M1m/EniVwaW559i7ZBsqWZHVyHuAqyKbcnchI6429+xrqFtHBDRis3xmWLR/CjfoaS0ktDrcrsbSu7WbHmIbb7BuQuHKtAkFhhiPXvRjqQBgUKNObN0IqzZf5Ft2wFtEbmuF23cOTjHNaL6pAvM+wqShttkjPSSQrdsRNWWrUUFYcs05HtRd/X2kMPcVT6FgKOOPLoXK+PbCQIof9vteYbXmJ5gGU3Lv9flmeKzPFPHQqjyZckwSLb3Aog5hY3ZgQD3ntWJqNDbvG9cueZbu3AGtsBcYWm8lbTEKDtLfMJiYYia0rDL6Mzyx+ztB604NcPb+HmKB7V5bzAr+7/wDbHVfLjaWg4uL0naJtKewWtHwH4cezet3nvF2FkWyoBg9FpTJ3QwBRiDtB62knFI0l2WJ30dQaahdV4gqYMz6Cs65rLjGYgdgP+tVSyJFsMUpEJpjSoXUaraTiYjE9RmflWOqPtXaOKF1FjFPSmoQCLNsWHLF1BYqFDIQVDge+TAORtom0TtXdhoE/XvUltgEkASeT3NTNQFECaqs7wAFC24EEoBub1JJGJ5jme9XUzRQaTCmRsBRIX1zmTPeTzu9zmmuCSvO2evacx7cd4mMxxmKq02m2GSRhQuFCiBJk5MkyZJq+1dVhKkHPI9aLIiQ8iZFh393IPf0uPP5VE6u8TO/ZPCAKQB9xJPvx7VM0NeUfvBs3FwNjRJUjHP8ACB8wjvNJxX+R+T/x/wC/RXqNOXZULbi5PW4LiRmAvygxPoMd6KsPbtrtsg3GUbZPy+klzg/aaa7ZDCGyOec/l/eTUo+nsOP/ABSywxk036GhmlBNL2DWNCgAET0gGSY4E44EwCYipO97aLagEnpW5uyJnaWnkj65IHrRQqNy2GEESPQ5o5MayKmLjm8btBb6F1CLbbaqgCPYVSPFxsO2HIxIMiftQyrcCm0CBaPuSwB+ZR7E5mcSQO0X+F6YG43G0KoI9TJ2mO0AEe+PSsGTxXFOSZvx+WpNRa0YXgfiN3U+GadlvRqFsW7u7cCWdVBYXByVfKtP+qeYoHxC+WTR3b1xlTU3vMv/ALxlRA1omxb3AjakhAYI3NM/NFdz+x2LIYpbtoYjpVVJ9sDigtBYUgLAIAGCBH4VnlKvxNMI2uXVHPW/E7dh1ezduXrNu1qQF3lwbvmaUIiMfn6mKgyYLETiKf4ce5Z83S6jzGe5aN229yMsQo1CrBMKtxgwBMxcgYWu12qu1YUDhRAAB5x6UPrtgQju39SB/WrE06RU+mxeN6Fb9oo20kEOm6douWyHtkhSCQHCkicxFCeEL5lq2zHqiG6Hty69LkI/UFJBIntBk03jFvJzHesZNK1om9YGWzeUKzO+1dqbJYAMMfUAVTKak6aNEcfGPJM6k2ggLMYCiT7AZrJtEksxxvYt9uF++0D86M0jrdt3BvV1O5GIYMARKuCQcEGQR2oLS3NyqTzHPr7j2PI9iK6HhpcW0c7zL5JPZYTSpTSmthjK3syd2VbsymD/ANx7GrrPiN1YDgXB6iFb8D0n8RUKYUsoRl2hoycemHJctXWInqHZhB+oB5HuJq59Me1ZVy2rDImOPb6EZB+lWWdVdThg49HGR/xDn7ifesc/CXcTXDzGv7EIpTSpRW8wip4phSqEFFIilFIVCDBYpi0VIVErmiAr1FoOpUzBEUztcZgSFXA3FSx3QOykAJ+Z/Wr6rukhTAkwYExJzifwzUohOaZvX0qq3dOdwhQAd3A7yM+gAz71fY0AuktcQ7RG3dIBHLGPwGf05ryTUFbHxwc3SAr2vEdEMfwA+uPy5P0mpqGAtFmlmZpAELtA7DmA20TM5o/XMJL3ASFgIojq3GBBPBOK5k/FFoPd3BiU6SUAKiLnlqigHcJeQJA3FXPbGfFllklyeo/9NWXFCEOK3L/h0M1Ggv8AGrA/90QeDmJOyBP+rrTp56hiTVCfEmmO7ddVNpcdRgwnmbmjsP3d3mPkNauSMvFmvVGqYorXFJDKs4JAO2TBzBHPPqaus3NwBEwfYj8jxSdQVIIkEQR9Z/pUe0DoJvqfM6u9Te/btKGY7ZIUQCxLGSAAoJJwe3agrOoZYDguowHUdX/Evf6j8Ko8e1Vi7c09hmYTcVxtOwnbuWAdyvMnOyYGTAM1yX48oyt9HVXkxnFJGlauBgtx7yNaMFJgZbCwT6kwB6mqb1xXd88Mi+071wPesXxH4M8y6SpRLY8vYvlDAtPYcKc9SzbPOes+mYL8KW7B3XL1uTcVlAtgS0XFDbSTL9YbA5WhHGnJJDSyVF2dRqdILhmQR7e30qOm0jKTxFZng1z9msi0qm4wJhtvlpn2ZiwGJxPOBwKmxuN1G6+6cbTCg/yjkezTVsfCb29FL83iuK2XeL+FWwFuKu1pKHaSqkXnU3SVHSWYj5iJyaam1Gse6EUqVAgv7sCNoU91/in2A9aUf3/f2rdhg4xpmLLNSlaETTCpAVGKtKx6VKKaKhBzTL/cUqcCoQQ7UxNKlUFGmnApUqLINFID1pUqhB5pMKVKoQX0pEe1KlUIU6tgEcnjaZ+kZrVVmIRSZIVdx4kxmlSrF53SRt8L+zYJ4tfDMLSjKMhZjiIIYAepOPbPes+34XbXZC/5YAXJxtJI75ySZNKlWjHBKCRnnJubBV+G9OJAQrxG13XYQVMpB6GJRCSsElRNJPh6wPlDr0gSty4p6dsGQ3zQqjcZJE5yZVKn4IVyZpabTraRURQqqoVVHAAEAD6VavFNSo0LYp71G4gbDAEehE09KoEa3duoIS5j0cb4/lMg/iTQrWog5ZiyyzQWPUOT6ewx6RT0qkEu0iTugqnBpqVQg84pUqVQA81HNKlUIxb6TUqVEgiKktNSoEP/2Q=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53975" y="-1371600"/>
            <a:ext cx="3648075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536357"/>
            <a:ext cx="31369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6781800" y="2743200"/>
            <a:ext cx="457200" cy="88557"/>
          </a:xfrm>
          <a:prstGeom prst="rect">
            <a:avLst/>
          </a:prstGeom>
          <a:noFill/>
          <a:ln w="12700" cap="flat">
            <a:solidFill>
              <a:srgbClr val="FFFF00"/>
            </a:solidFill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762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Papyrus"/>
            </a:endParaRPr>
          </a:p>
        </p:txBody>
      </p:sp>
    </p:spTree>
    <p:extLst>
      <p:ext uri="{BB962C8B-B14F-4D97-AF65-F5344CB8AC3E}">
        <p14:creationId xmlns:p14="http://schemas.microsoft.com/office/powerpoint/2010/main" val="1550954430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969" y="446484"/>
            <a:ext cx="7358063" cy="848916"/>
          </a:xfrm>
        </p:spPr>
        <p:txBody>
          <a:bodyPr>
            <a:normAutofit/>
          </a:bodyPr>
          <a:lstStyle/>
          <a:p>
            <a:r>
              <a:rPr lang="zh-TW" altLang="en-US" sz="4400" b="1" dirty="0"/>
              <a:t>老底嘉的資源</a:t>
            </a:r>
            <a:endParaRPr lang="en-US" sz="44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2969" y="1371600"/>
            <a:ext cx="3755231" cy="4584503"/>
          </a:xfrm>
        </p:spPr>
        <p:txBody>
          <a:bodyPr>
            <a:normAutofit/>
          </a:bodyPr>
          <a:lstStyle/>
          <a:p>
            <a:r>
              <a:rPr lang="zh-CN" altLang="en-US" dirty="0" smtClean="0"/>
              <a:t>老</a:t>
            </a:r>
            <a:r>
              <a:rPr lang="zh-CN" altLang="en-US" dirty="0"/>
              <a:t>底嘉處於呂卡士河</a:t>
            </a:r>
            <a:r>
              <a:rPr lang="en-US" altLang="zh-CN" dirty="0"/>
              <a:t>(</a:t>
            </a:r>
            <a:r>
              <a:rPr lang="en-US" dirty="0" err="1"/>
              <a:t>Lycus</a:t>
            </a:r>
            <a:r>
              <a:rPr lang="en-US" dirty="0"/>
              <a:t> River)</a:t>
            </a:r>
            <a:r>
              <a:rPr lang="zh-CN" altLang="en-US" dirty="0"/>
              <a:t>及米安得河</a:t>
            </a:r>
            <a:r>
              <a:rPr lang="en-US" altLang="zh-CN" dirty="0"/>
              <a:t>(</a:t>
            </a:r>
            <a:r>
              <a:rPr lang="en-US" dirty="0"/>
              <a:t>Meander River)</a:t>
            </a:r>
            <a:r>
              <a:rPr lang="zh-CN" altLang="en-US" b="1" dirty="0"/>
              <a:t>交匯處，農業發達</a:t>
            </a:r>
            <a:r>
              <a:rPr lang="zh-CN" altLang="en-US" dirty="0"/>
              <a:t>，是古</a:t>
            </a:r>
            <a:r>
              <a:rPr lang="zh-TW" altLang="en-US" dirty="0"/>
              <a:t>代貿易中心。</a:t>
            </a:r>
            <a:endParaRPr lang="en-US" altLang="zh-CN" dirty="0"/>
          </a:p>
          <a:p>
            <a:r>
              <a:rPr lang="zh-TW" altLang="en-US" dirty="0"/>
              <a:t>出產一種光滑的黑羊毛，能夠製造黑羊毛上等衣服</a:t>
            </a:r>
            <a:r>
              <a:rPr lang="zh-CN" altLang="en-US" dirty="0"/>
              <a:t>，</a:t>
            </a:r>
            <a:r>
              <a:rPr lang="zh-TW" altLang="en-US" dirty="0"/>
              <a:t>是一個</a:t>
            </a:r>
            <a:r>
              <a:rPr lang="zh-TW" altLang="en-US" b="1" dirty="0"/>
              <a:t>製</a:t>
            </a:r>
            <a:r>
              <a:rPr lang="zh-CN" altLang="en-US" b="1" dirty="0"/>
              <a:t>衣中心</a:t>
            </a:r>
            <a:r>
              <a:rPr lang="zh-CN" altLang="en-US" dirty="0"/>
              <a:t>。</a:t>
            </a:r>
            <a:endParaRPr lang="en-US" altLang="zh-CN" dirty="0"/>
          </a:p>
          <a:p>
            <a:r>
              <a:rPr lang="zh-TW" altLang="en-US" dirty="0"/>
              <a:t>因出產眼藥和耳油，亦是一個</a:t>
            </a:r>
            <a:r>
              <a:rPr lang="zh-CN" altLang="en-US" b="1" dirty="0"/>
              <a:t>醫藥中心</a:t>
            </a:r>
            <a:r>
              <a:rPr lang="zh-CN" altLang="en-US" dirty="0"/>
              <a:t>。</a:t>
            </a:r>
            <a:endParaRPr lang="en-US" dirty="0"/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064" y="3733800"/>
            <a:ext cx="1822450" cy="252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600200"/>
            <a:ext cx="3365500" cy="1963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9213516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969" y="446484"/>
            <a:ext cx="7358063" cy="620316"/>
          </a:xfrm>
        </p:spPr>
        <p:txBody>
          <a:bodyPr>
            <a:noAutofit/>
          </a:bodyPr>
          <a:lstStyle/>
          <a:p>
            <a:r>
              <a:rPr lang="zh-TW" altLang="en-US" sz="4400" b="1" dirty="0"/>
              <a:t>老底嘉城水源缺乏</a:t>
            </a:r>
            <a:endParaRPr lang="en-US" sz="44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2969" y="1295401"/>
            <a:ext cx="4060031" cy="4660702"/>
          </a:xfrm>
        </p:spPr>
        <p:txBody>
          <a:bodyPr>
            <a:normAutofit lnSpcReduction="10000"/>
          </a:bodyPr>
          <a:lstStyle/>
          <a:p>
            <a:r>
              <a:rPr lang="zh-TW" altLang="en-US" dirty="0"/>
              <a:t>老底嘉</a:t>
            </a:r>
            <a:r>
              <a:rPr lang="zh-TW" altLang="en-US" dirty="0" smtClean="0"/>
              <a:t>城</a:t>
            </a:r>
            <a:r>
              <a:rPr lang="zh-CN" altLang="en-US" dirty="0"/>
              <a:t>有</a:t>
            </a:r>
            <a:r>
              <a:rPr lang="zh-TW" altLang="en-US" dirty="0" smtClean="0"/>
              <a:t>一</a:t>
            </a:r>
            <a:r>
              <a:rPr lang="zh-TW" altLang="en-US" dirty="0"/>
              <a:t>個弱點， 就是水源缺乏，水必</a:t>
            </a:r>
            <a:r>
              <a:rPr lang="zh-TW" altLang="en-US" dirty="0" smtClean="0"/>
              <a:t>須從</a:t>
            </a:r>
            <a:r>
              <a:rPr lang="zh-TW" altLang="en-US" dirty="0"/>
              <a:t>遠方北部一個溫泉以水管接過來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/>
              <a:t>離老底嘉城</a:t>
            </a:r>
            <a:r>
              <a:rPr lang="en-US" altLang="zh-TW" dirty="0"/>
              <a:t>6 </a:t>
            </a:r>
            <a:r>
              <a:rPr lang="zh-TW" altLang="en-US" dirty="0"/>
              <a:t>英哩外的希拉波立的</a:t>
            </a:r>
            <a:r>
              <a:rPr lang="zh-TW" altLang="en-US" u="sng" dirty="0"/>
              <a:t>溫泉水溫高</a:t>
            </a:r>
            <a:r>
              <a:rPr lang="zh-TW" altLang="en-US" dirty="0" smtClean="0"/>
              <a:t>達華氏</a:t>
            </a:r>
            <a:r>
              <a:rPr lang="en-US" altLang="zh-TW" dirty="0"/>
              <a:t>95 </a:t>
            </a:r>
            <a:r>
              <a:rPr lang="zh-TW" altLang="en-US" dirty="0"/>
              <a:t>度，也是</a:t>
            </a:r>
            <a:r>
              <a:rPr lang="zh-TW" altLang="en-US" dirty="0" smtClean="0"/>
              <a:t>飽含</a:t>
            </a:r>
            <a:r>
              <a:rPr lang="zh-TW" altLang="en-US" dirty="0"/>
              <a:t>碳酸鈣，所以</a:t>
            </a:r>
            <a:r>
              <a:rPr lang="zh-TW" altLang="en-US" u="sng" dirty="0"/>
              <a:t>有醫療價值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/>
              <a:t>泉水到了南面的歌羅西城已經</a:t>
            </a:r>
            <a:r>
              <a:rPr lang="zh-TW" altLang="en-US" u="sng" dirty="0"/>
              <a:t>冷而清澈</a:t>
            </a:r>
            <a:r>
              <a:rPr lang="zh-TW" altLang="en-US" u="sng" dirty="0" smtClean="0"/>
              <a:t>，</a:t>
            </a:r>
            <a:r>
              <a:rPr lang="zh-CN" altLang="en-US" u="sng" dirty="0" smtClean="0"/>
              <a:t>可</a:t>
            </a:r>
            <a:r>
              <a:rPr lang="zh-CN" altLang="en-US" u="sng" dirty="0"/>
              <a:t>以飲用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TW" altLang="en-US" dirty="0"/>
              <a:t>老底嘉位於二城中間，水正是「也不冷也不熱」，</a:t>
            </a:r>
            <a:r>
              <a:rPr lang="zh-TW" altLang="en-US" u="sng" dirty="0"/>
              <a:t>因為溫度不高，沒有醫療價值，又因為泉水含高量碳酸鈣，不適宜飲用，一無是處</a:t>
            </a:r>
            <a:r>
              <a:rPr lang="zh-CN" altLang="en-US" u="sng" dirty="0"/>
              <a:t>。</a:t>
            </a:r>
            <a:endParaRPr lang="en-US" altLang="zh-CN" u="sng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5995" y="1371600"/>
            <a:ext cx="3365742" cy="1963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0114" y="3428999"/>
            <a:ext cx="3361623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5498029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969" y="446484"/>
            <a:ext cx="7358063" cy="848916"/>
          </a:xfrm>
        </p:spPr>
        <p:txBody>
          <a:bodyPr>
            <a:normAutofit/>
          </a:bodyPr>
          <a:lstStyle/>
          <a:p>
            <a:r>
              <a:rPr lang="zh-TW" altLang="en-US" sz="4400" b="1" dirty="0"/>
              <a:t>老底嘉教會</a:t>
            </a:r>
            <a:endParaRPr lang="en-US" sz="44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2969" y="1371600"/>
            <a:ext cx="4517231" cy="4648200"/>
          </a:xfrm>
        </p:spPr>
        <p:txBody>
          <a:bodyPr>
            <a:normAutofit lnSpcReduction="10000"/>
          </a:bodyPr>
          <a:lstStyle/>
          <a:p>
            <a:r>
              <a:rPr lang="zh-CN" altLang="en-US" dirty="0" smtClean="0"/>
              <a:t>因</a:t>
            </a:r>
            <a:r>
              <a:rPr lang="zh-CN" altLang="en-US" dirty="0"/>
              <a:t>為保羅在以弗所及這個區域宣教的事工，興起</a:t>
            </a:r>
            <a:r>
              <a:rPr lang="zh-CN" altLang="en-US" b="1" dirty="0"/>
              <a:t>以巴</a:t>
            </a:r>
            <a:r>
              <a:rPr lang="zh-CN" altLang="en-US" b="1" dirty="0" smtClean="0"/>
              <a:t>弗</a:t>
            </a:r>
            <a:r>
              <a:rPr lang="zh-CN" altLang="en-US" dirty="0" smtClean="0"/>
              <a:t>開</a:t>
            </a:r>
            <a:r>
              <a:rPr lang="zh-CN" altLang="en-US" dirty="0"/>
              <a:t>始老底嘉教會</a:t>
            </a: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zh-CN" altLang="en-US" dirty="0"/>
              <a:t>使徒行傳</a:t>
            </a:r>
            <a:r>
              <a:rPr lang="en-US" dirty="0"/>
              <a:t>19:10</a:t>
            </a:r>
            <a:r>
              <a:rPr lang="zh-CN" altLang="en-US" dirty="0"/>
              <a:t>，</a:t>
            </a:r>
            <a:r>
              <a:rPr lang="zh-CN" altLang="en-US" dirty="0" smtClean="0"/>
              <a:t>哥</a:t>
            </a:r>
            <a:r>
              <a:rPr lang="zh-CN" altLang="en-US" dirty="0"/>
              <a:t>羅西書</a:t>
            </a:r>
            <a:r>
              <a:rPr lang="en-US" dirty="0"/>
              <a:t>4:12-13) 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en-US" dirty="0"/>
              <a:t>哥羅西書</a:t>
            </a:r>
            <a:r>
              <a:rPr lang="en-US" dirty="0" smtClean="0"/>
              <a:t>4:12</a:t>
            </a:r>
            <a:r>
              <a:rPr lang="en-US" altLang="zh-CN" dirty="0" smtClean="0"/>
              <a:t>-13</a:t>
            </a:r>
            <a:r>
              <a:rPr lang="en-US" dirty="0" smtClean="0"/>
              <a:t> </a:t>
            </a:r>
            <a:r>
              <a:rPr lang="zh-CN" altLang="en-US" dirty="0"/>
              <a:t>有你们那里的人，作基督耶稣仆人的</a:t>
            </a:r>
            <a:r>
              <a:rPr lang="zh-CN" altLang="en-US" b="1" dirty="0"/>
              <a:t>以巴弗</a:t>
            </a:r>
            <a:r>
              <a:rPr lang="zh-CN" altLang="en-US" dirty="0"/>
              <a:t>问你们安。他在祷告之间，常为你们竭力地祈求，愿你们在神一切的旨意上，得以完全。信心充足，能站立得稳</a:t>
            </a:r>
            <a:r>
              <a:rPr lang="zh-CN" altLang="en-US" dirty="0" smtClean="0"/>
              <a:t>。他</a:t>
            </a:r>
            <a:r>
              <a:rPr lang="zh-CN" altLang="en-US" dirty="0"/>
              <a:t>为你们和</a:t>
            </a:r>
            <a:r>
              <a:rPr lang="zh-CN" altLang="en-US" b="1" dirty="0"/>
              <a:t>老底嘉并希拉波立</a:t>
            </a:r>
            <a:r>
              <a:rPr lang="zh-CN" altLang="en-US" dirty="0"/>
              <a:t>的弟兄，多多地劳苦。这是我可以给他作见证的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TW" altLang="en-US" dirty="0" smtClean="0"/>
              <a:t>如</a:t>
            </a:r>
            <a:r>
              <a:rPr lang="zh-TW" altLang="en-US" dirty="0"/>
              <a:t>此富庶的一個城市，主給該城教會的言語卻</a:t>
            </a:r>
            <a:r>
              <a:rPr lang="zh-TW" altLang="en-US" dirty="0" smtClean="0"/>
              <a:t>只有</a:t>
            </a:r>
            <a:r>
              <a:rPr lang="zh-TW" altLang="en-US" dirty="0"/>
              <a:t>責備，沒有稱讚</a:t>
            </a:r>
            <a:r>
              <a:rPr lang="zh-TW" altLang="en-US" dirty="0" smtClean="0"/>
              <a:t>。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905001"/>
            <a:ext cx="3124701" cy="2084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0942459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969" y="446484"/>
            <a:ext cx="7358063" cy="467916"/>
          </a:xfrm>
        </p:spPr>
        <p:txBody>
          <a:bodyPr>
            <a:noAutofit/>
          </a:bodyPr>
          <a:lstStyle/>
          <a:p>
            <a:r>
              <a:rPr lang="zh-CN" altLang="en-US" sz="4400" b="1" dirty="0"/>
              <a:t>主给老底嘉教會的信</a:t>
            </a:r>
            <a:endParaRPr lang="en-US" sz="44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66800"/>
            <a:ext cx="8229601" cy="52578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Rev 3:14 </a:t>
            </a:r>
            <a:r>
              <a:rPr lang="zh-CN" altLang="en-US" dirty="0"/>
              <a:t>你要写信给老底嘉教会的使者，说，那为阿们的，为诚信真实见证的，在神创造万物之上为元首的，说</a:t>
            </a:r>
            <a:r>
              <a:rPr lang="zh-CN" altLang="en-US" dirty="0" smtClean="0"/>
              <a:t>，</a:t>
            </a:r>
            <a:endParaRPr lang="en-US" dirty="0" smtClean="0"/>
          </a:p>
          <a:p>
            <a:r>
              <a:rPr lang="en-US" dirty="0" smtClean="0"/>
              <a:t>Rev 3:15 </a:t>
            </a:r>
            <a:r>
              <a:rPr lang="zh-CN" altLang="en-US" dirty="0"/>
              <a:t>我知道你的行为，你也不冷也不热。我巴不得你或冷或热。</a:t>
            </a:r>
            <a:endParaRPr lang="en-US" dirty="0"/>
          </a:p>
          <a:p>
            <a:r>
              <a:rPr lang="en-US" dirty="0" smtClean="0"/>
              <a:t>Rev 3:16 </a:t>
            </a:r>
            <a:r>
              <a:rPr lang="zh-CN" altLang="en-US" dirty="0" smtClean="0"/>
              <a:t>你</a:t>
            </a:r>
            <a:r>
              <a:rPr lang="zh-CN" altLang="en-US" dirty="0"/>
              <a:t>既如温水，也不冷也不热，所以我必从我口中把你吐出去。</a:t>
            </a:r>
            <a:endParaRPr lang="en-US" dirty="0"/>
          </a:p>
          <a:p>
            <a:r>
              <a:rPr lang="en-US" dirty="0" smtClean="0"/>
              <a:t>Rev 3:17 </a:t>
            </a:r>
            <a:r>
              <a:rPr lang="zh-CN" altLang="en-US" dirty="0" smtClean="0"/>
              <a:t>你</a:t>
            </a:r>
            <a:r>
              <a:rPr lang="zh-CN" altLang="en-US" dirty="0"/>
              <a:t>说，我是富足，已经发了财，一样都不缺。却不知道你是那困苦，可怜，贫穷，瞎眼，赤身的。</a:t>
            </a:r>
            <a:endParaRPr lang="en-US" dirty="0"/>
          </a:p>
          <a:p>
            <a:r>
              <a:rPr lang="en-US" dirty="0" smtClean="0"/>
              <a:t>Rev 3:18 </a:t>
            </a:r>
            <a:r>
              <a:rPr lang="zh-CN" altLang="en-US" dirty="0"/>
              <a:t>我劝你向我买火炼的金子，叫你富足。又买白衣穿上，叫你赤身的羞耻不露出来。又买眼药擦你的眼睛，使你能看见。</a:t>
            </a:r>
            <a:endParaRPr lang="en-US" dirty="0"/>
          </a:p>
          <a:p>
            <a:r>
              <a:rPr lang="en-US" dirty="0" smtClean="0"/>
              <a:t>Rev </a:t>
            </a:r>
            <a:r>
              <a:rPr lang="en-US" dirty="0"/>
              <a:t>3:19 </a:t>
            </a:r>
            <a:r>
              <a:rPr lang="zh-CN" altLang="en-US" dirty="0"/>
              <a:t>凡我所疼爱的，我就责备管教他。所以你要发热心，也要悔改。</a:t>
            </a:r>
            <a:endParaRPr lang="en-US" dirty="0"/>
          </a:p>
          <a:p>
            <a:r>
              <a:rPr lang="en-US" dirty="0"/>
              <a:t>Rev 3:20 </a:t>
            </a:r>
            <a:r>
              <a:rPr lang="zh-CN" altLang="en-US" dirty="0"/>
              <a:t>看哪，我站在门外叩门。若有听见我声音就开门的，我要进到他那里去，我与他，他与我一同坐席。</a:t>
            </a:r>
            <a:endParaRPr lang="en-US" dirty="0"/>
          </a:p>
          <a:p>
            <a:r>
              <a:rPr lang="en-US" dirty="0"/>
              <a:t>Rev 3:21 </a:t>
            </a:r>
            <a:r>
              <a:rPr lang="zh-CN" altLang="en-US" dirty="0"/>
              <a:t>得胜的，我要赐他在我宝座上与我同坐，就如我得了胜，在我父的宝座上与他同坐一般。</a:t>
            </a:r>
            <a:endParaRPr lang="en-US" dirty="0"/>
          </a:p>
          <a:p>
            <a:r>
              <a:rPr lang="en-US" dirty="0"/>
              <a:t>Rev 3:22 </a:t>
            </a:r>
            <a:r>
              <a:rPr lang="zh-CN" altLang="en-US" dirty="0"/>
              <a:t>圣灵向众教会所说的话，凡有耳的，就应当听</a:t>
            </a:r>
            <a:r>
              <a:rPr lang="zh-CN" altLang="en-US" dirty="0" smtClean="0"/>
              <a:t>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520954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969" y="446484"/>
            <a:ext cx="7358063" cy="772716"/>
          </a:xfrm>
        </p:spPr>
        <p:txBody>
          <a:bodyPr>
            <a:normAutofit/>
          </a:bodyPr>
          <a:lstStyle/>
          <a:p>
            <a:r>
              <a:rPr lang="zh-TW" altLang="en-US" sz="4400" b="1" dirty="0"/>
              <a:t>老底嘉的結局</a:t>
            </a:r>
            <a:endParaRPr lang="en-US" sz="44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2969" y="1524001"/>
            <a:ext cx="4136231" cy="4432102"/>
          </a:xfrm>
        </p:spPr>
        <p:txBody>
          <a:bodyPr>
            <a:normAutofit/>
          </a:bodyPr>
          <a:lstStyle/>
          <a:p>
            <a:r>
              <a:rPr lang="zh-TW" altLang="en-US" dirty="0"/>
              <a:t>老底嘉教會自以為富</a:t>
            </a:r>
            <a:r>
              <a:rPr lang="zh-TW" altLang="en-US" dirty="0" smtClean="0"/>
              <a:t>足，</a:t>
            </a:r>
            <a:r>
              <a:rPr lang="zh-TW" altLang="en-US" dirty="0"/>
              <a:t>卻忽略了屬靈的境況</a:t>
            </a:r>
            <a:r>
              <a:rPr lang="zh-TW" altLang="en-US" dirty="0" smtClean="0"/>
              <a:t>。</a:t>
            </a:r>
            <a:r>
              <a:rPr lang="zh-CN" altLang="en-US" dirty="0" smtClean="0"/>
              <a:t>主说：“</a:t>
            </a:r>
            <a:r>
              <a:rPr lang="zh-CN" altLang="en-US" dirty="0" smtClean="0"/>
              <a:t>你</a:t>
            </a:r>
            <a:r>
              <a:rPr lang="zh-CN" altLang="en-US" dirty="0"/>
              <a:t>既如温水，也不冷也不热，所以我必从我口中把你吐出去</a:t>
            </a:r>
            <a:r>
              <a:rPr lang="zh-CN" altLang="en-US" dirty="0" smtClean="0"/>
              <a:t>。”（</a:t>
            </a:r>
            <a:r>
              <a:rPr lang="en-US" dirty="0" smtClean="0"/>
              <a:t> </a:t>
            </a:r>
            <a:r>
              <a:rPr lang="en-US" dirty="0"/>
              <a:t>Rev 3:16 </a:t>
            </a:r>
            <a:r>
              <a:rPr lang="zh-CN" altLang="en-US" dirty="0" smtClean="0"/>
              <a:t>）</a:t>
            </a:r>
            <a:endParaRPr lang="en-US" altLang="zh-TW" dirty="0" smtClean="0"/>
          </a:p>
          <a:p>
            <a:r>
              <a:rPr lang="zh-TW" altLang="en-US" dirty="0" smtClean="0"/>
              <a:t>後</a:t>
            </a:r>
            <a:r>
              <a:rPr lang="zh-TW" altLang="en-US" dirty="0"/>
              <a:t>來老底嘉不斷經歷地震，如今已成廢墟，</a:t>
            </a:r>
            <a:r>
              <a:rPr lang="zh-TW" altLang="en-US" dirty="0" smtClean="0"/>
              <a:t>只有</a:t>
            </a:r>
            <a:r>
              <a:rPr lang="zh-TW" altLang="en-US" dirty="0"/>
              <a:t>在靠近水泉之處有一個現代的城鎮</a:t>
            </a:r>
            <a:r>
              <a:rPr lang="en-US" altLang="zh-TW" dirty="0" err="1"/>
              <a:t>Denizli</a:t>
            </a:r>
            <a:r>
              <a:rPr lang="en-US" altLang="zh-TW" dirty="0"/>
              <a:t> </a:t>
            </a:r>
            <a:r>
              <a:rPr lang="zh-TW" altLang="en-US" dirty="0"/>
              <a:t>存在於土耳其境內。</a:t>
            </a:r>
            <a:endParaRPr lang="en-US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183112"/>
            <a:ext cx="3352800" cy="2511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9709020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8718" y="609600"/>
            <a:ext cx="7336632" cy="533400"/>
          </a:xfrm>
        </p:spPr>
        <p:txBody>
          <a:bodyPr>
            <a:normAutofit fontScale="90000"/>
          </a:bodyPr>
          <a:lstStyle/>
          <a:p>
            <a:r>
              <a:rPr lang="zh-CN" altLang="en-US" sz="4800" b="1" dirty="0"/>
              <a:t>老底嘉（土耳其）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2969" y="1447801"/>
            <a:ext cx="3527227" cy="450830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Laodicea (Laodikeia) on the Lycus, Denizli, Turkey, 5_21_2014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901" y="1219200"/>
            <a:ext cx="9076267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93558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969" y="914400"/>
            <a:ext cx="7358063" cy="533400"/>
          </a:xfrm>
        </p:spPr>
        <p:txBody>
          <a:bodyPr>
            <a:normAutofit fontScale="90000"/>
          </a:bodyPr>
          <a:lstStyle/>
          <a:p>
            <a:r>
              <a:rPr lang="zh-TW" altLang="en-US" sz="5400" b="1" dirty="0"/>
              <a:t>富足與貧窮</a:t>
            </a:r>
            <a:r>
              <a:rPr lang="en-US" sz="5400" b="1" dirty="0"/>
              <a:t/>
            </a:r>
            <a:br>
              <a:rPr lang="en-US" sz="5400" b="1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95400"/>
            <a:ext cx="7609960" cy="4607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7117261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969" y="446484"/>
            <a:ext cx="7358063" cy="925116"/>
          </a:xfrm>
        </p:spPr>
        <p:txBody>
          <a:bodyPr/>
          <a:lstStyle/>
          <a:p>
            <a:r>
              <a:rPr lang="zh-CN" altLang="en-US" dirty="0" smtClean="0"/>
              <a:t>默想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2969" y="1295401"/>
            <a:ext cx="7489031" cy="4660702"/>
          </a:xfrm>
        </p:spPr>
        <p:txBody>
          <a:bodyPr>
            <a:normAutofit lnSpcReduction="10000"/>
          </a:bodyPr>
          <a:lstStyle/>
          <a:p>
            <a:r>
              <a:rPr lang="zh-CN" altLang="en-US" dirty="0" smtClean="0"/>
              <a:t>你认为自己对主是不是</a:t>
            </a:r>
            <a:r>
              <a:rPr lang="en-US" altLang="zh-CN" dirty="0" smtClean="0"/>
              <a:t>【</a:t>
            </a:r>
            <a:r>
              <a:rPr lang="zh-CN" altLang="en-US" dirty="0" smtClean="0"/>
              <a:t>不冷不热</a:t>
            </a:r>
            <a:r>
              <a:rPr lang="en-US" altLang="zh-CN" dirty="0" smtClean="0"/>
              <a:t>】</a:t>
            </a:r>
            <a:r>
              <a:rPr lang="zh-CN" altLang="en-US" dirty="0" smtClean="0"/>
              <a:t>？</a:t>
            </a:r>
            <a:endParaRPr lang="en-US" altLang="zh-CN" dirty="0" smtClean="0"/>
          </a:p>
          <a:p>
            <a:r>
              <a:rPr lang="zh-CN" altLang="en-US" dirty="0" smtClean="0"/>
              <a:t>士</a:t>
            </a:r>
            <a:r>
              <a:rPr lang="zh-CN" altLang="en-US" dirty="0"/>
              <a:t>每拿教會</a:t>
            </a:r>
            <a:r>
              <a:rPr lang="zh-TW" altLang="en-US" dirty="0"/>
              <a:t>在患</a:t>
            </a:r>
            <a:r>
              <a:rPr lang="zh-TW" altLang="en-US" dirty="0" smtClean="0"/>
              <a:t>難和</a:t>
            </a:r>
            <a:r>
              <a:rPr lang="zh-TW" altLang="en-US" dirty="0"/>
              <a:t>貧窮中</a:t>
            </a:r>
            <a:r>
              <a:rPr lang="zh-TW" altLang="en-US" dirty="0" smtClean="0"/>
              <a:t>經歷</a:t>
            </a:r>
            <a:r>
              <a:rPr lang="zh-TW" altLang="en-US" dirty="0"/>
              <a:t>上帝的富</a:t>
            </a:r>
            <a:r>
              <a:rPr lang="zh-TW" altLang="en-US" dirty="0" smtClean="0"/>
              <a:t>足</a:t>
            </a:r>
            <a:r>
              <a:rPr lang="zh-CN" altLang="en-US" dirty="0" smtClean="0"/>
              <a:t>，</a:t>
            </a:r>
            <a:r>
              <a:rPr lang="zh-CN" altLang="en-US" dirty="0"/>
              <a:t>老底嘉教</a:t>
            </a:r>
            <a:r>
              <a:rPr lang="zh-CN" altLang="en-US" dirty="0" smtClean="0"/>
              <a:t>會虽表面富足，却是里面贫穷。你觉得自己在属灵那方面</a:t>
            </a:r>
            <a:r>
              <a:rPr lang="zh-TW" altLang="en-US" dirty="0"/>
              <a:t>貧</a:t>
            </a:r>
            <a:r>
              <a:rPr lang="zh-TW" altLang="en-US" dirty="0" smtClean="0"/>
              <a:t>窮</a:t>
            </a:r>
            <a:r>
              <a:rPr lang="zh-CN" altLang="en-US" dirty="0" smtClean="0"/>
              <a:t>？</a:t>
            </a:r>
            <a:endParaRPr lang="en-US" altLang="zh-CN" dirty="0" smtClean="0"/>
          </a:p>
          <a:p>
            <a:r>
              <a:rPr lang="en-US" altLang="zh-CN" dirty="0" smtClean="0"/>
              <a:t>【</a:t>
            </a:r>
            <a:r>
              <a:rPr lang="zh-CN" altLang="en-US" dirty="0" smtClean="0"/>
              <a:t>凡</a:t>
            </a:r>
            <a:r>
              <a:rPr lang="zh-CN" altLang="en-US" dirty="0"/>
              <a:t>我所疼爱的，我就责备管教</a:t>
            </a:r>
            <a:r>
              <a:rPr lang="zh-CN" altLang="en-US" dirty="0" smtClean="0"/>
              <a:t>他。</a:t>
            </a:r>
            <a:r>
              <a:rPr lang="en-US" altLang="zh-CN" dirty="0" smtClean="0"/>
              <a:t>】</a:t>
            </a:r>
            <a:r>
              <a:rPr lang="zh-CN" altLang="en-US" dirty="0" smtClean="0"/>
              <a:t>，你是否经历过主的管教吗？你感受到主的疼爱吗？</a:t>
            </a:r>
            <a:endParaRPr lang="en-US" altLang="zh-CN" dirty="0" smtClean="0"/>
          </a:p>
          <a:p>
            <a:r>
              <a:rPr lang="en-US" dirty="0" err="1"/>
              <a:t>Heb</a:t>
            </a:r>
            <a:r>
              <a:rPr lang="en-US" dirty="0"/>
              <a:t> </a:t>
            </a:r>
            <a:r>
              <a:rPr lang="en-US" dirty="0" smtClean="0"/>
              <a:t>12:5</a:t>
            </a:r>
            <a:r>
              <a:rPr lang="en-US" altLang="zh-CN" dirty="0" smtClean="0"/>
              <a:t>-6</a:t>
            </a:r>
            <a:r>
              <a:rPr lang="en-US" dirty="0" smtClean="0"/>
              <a:t> </a:t>
            </a:r>
            <a:r>
              <a:rPr lang="zh-CN" altLang="en-US" dirty="0"/>
              <a:t>你们又忘了那劝你们如同劝儿子的话，说，</a:t>
            </a:r>
            <a:r>
              <a:rPr lang="zh-CN" altLang="en-US" b="1" dirty="0"/>
              <a:t>我儿，你不可轻看主的管教，被他责备的时候，也不可灰心</a:t>
            </a:r>
            <a:r>
              <a:rPr lang="zh-CN" altLang="en-US" b="1" dirty="0" smtClean="0"/>
              <a:t>。</a:t>
            </a:r>
            <a:r>
              <a:rPr lang="en-US" b="1" dirty="0" smtClean="0"/>
              <a:t> </a:t>
            </a:r>
            <a:r>
              <a:rPr lang="zh-CN" altLang="en-US" dirty="0"/>
              <a:t>因为主所爱的他必管教，又鞭打凡所收纳的儿子</a:t>
            </a:r>
            <a:r>
              <a:rPr lang="zh-CN" altLang="en-US" dirty="0" smtClean="0"/>
              <a:t>。 </a:t>
            </a:r>
            <a:endParaRPr lang="en-US" altLang="zh-CN" dirty="0" smtClean="0"/>
          </a:p>
          <a:p>
            <a:r>
              <a:rPr lang="en-US" dirty="0" err="1"/>
              <a:t>Heb</a:t>
            </a:r>
            <a:r>
              <a:rPr lang="en-US" dirty="0"/>
              <a:t> 12:10 </a:t>
            </a:r>
            <a:r>
              <a:rPr lang="en-US" altLang="zh-CN" dirty="0" smtClean="0"/>
              <a:t>-11</a:t>
            </a:r>
            <a:r>
              <a:rPr lang="zh-CN" altLang="en-US" dirty="0" smtClean="0"/>
              <a:t>生</a:t>
            </a:r>
            <a:r>
              <a:rPr lang="zh-CN" altLang="en-US" dirty="0"/>
              <a:t>身的父都是暂随己意管教我们。</a:t>
            </a:r>
            <a:r>
              <a:rPr lang="zh-CN" altLang="en-US" b="1" dirty="0"/>
              <a:t>惟有万灵的父管教我们，是要我们得益处，使我们在他的圣洁上有分</a:t>
            </a:r>
            <a:r>
              <a:rPr lang="zh-CN" altLang="en-US" dirty="0" smtClean="0"/>
              <a:t>。凡</a:t>
            </a:r>
            <a:r>
              <a:rPr lang="zh-CN" altLang="en-US" dirty="0"/>
              <a:t>管教的事，当时不觉得快乐，反觉得愁苦。后来却为那经练过的人，结出平安的果子，就是义</a:t>
            </a:r>
            <a:r>
              <a:rPr lang="zh-CN" altLang="en-US" dirty="0" smtClean="0"/>
              <a:t>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751275"/>
      </p:ext>
    </p:extLst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Parchment">
  <a:themeElements>
    <a:clrScheme name="Parchment">
      <a:dk1>
        <a:srgbClr val="3E231A"/>
      </a:dk1>
      <a:lt1>
        <a:srgbClr val="24383E"/>
      </a:lt1>
      <a:dk2>
        <a:srgbClr val="5C5E5F"/>
      </a:dk2>
      <a:lt2>
        <a:srgbClr val="CBCBCB"/>
      </a:lt2>
      <a:accent1>
        <a:srgbClr val="738CAB"/>
      </a:accent1>
      <a:accent2>
        <a:srgbClr val="7E9769"/>
      </a:accent2>
      <a:accent3>
        <a:srgbClr val="D3B64B"/>
      </a:accent3>
      <a:accent4>
        <a:srgbClr val="B99769"/>
      </a:accent4>
      <a:accent5>
        <a:srgbClr val="981800"/>
      </a:accent5>
      <a:accent6>
        <a:srgbClr val="9383A0"/>
      </a:accent6>
      <a:hlink>
        <a:srgbClr val="0000FF"/>
      </a:hlink>
      <a:folHlink>
        <a:srgbClr val="FF00FF"/>
      </a:folHlink>
    </a:clrScheme>
    <a:fontScheme name="Parchment">
      <a:majorFont>
        <a:latin typeface="Papyrus"/>
        <a:ea typeface="Papyrus"/>
        <a:cs typeface="Papyrus"/>
      </a:majorFont>
      <a:minorFont>
        <a:latin typeface="Papyrus"/>
        <a:ea typeface="Papyrus"/>
        <a:cs typeface="Papyrus"/>
      </a:minorFont>
    </a:fontScheme>
    <a:fmtScheme name="Parchm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25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762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3E231A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3E231A"/>
            </a:solidFill>
            <a:effectLst/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1455</TotalTime>
  <Words>2656</Words>
  <Application>Microsoft Office PowerPoint</Application>
  <PresentationFormat>On-screen Show (4:3)</PresentationFormat>
  <Paragraphs>78</Paragraphs>
  <Slides>20</Slides>
  <Notes>0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Parchment</vt:lpstr>
      <vt:lpstr>PowerPoint Presentation</vt:lpstr>
      <vt:lpstr>士每拿（土耳其）</vt:lpstr>
      <vt:lpstr>士每拿（土耳其）</vt:lpstr>
      <vt:lpstr>士每拿教会</vt:lpstr>
      <vt:lpstr>士每拿教會的主教 Polycarp</vt:lpstr>
      <vt:lpstr>主给士每拿教会的信</vt:lpstr>
      <vt:lpstr>Izmir 土耳其第三大城市</vt:lpstr>
      <vt:lpstr>PowerPoint Presentation</vt:lpstr>
      <vt:lpstr>帕穆嘉麗Pamukkale</vt:lpstr>
      <vt:lpstr>帕穆嘉麗Pamukkale</vt:lpstr>
      <vt:lpstr>老底嘉（土耳其）</vt:lpstr>
      <vt:lpstr>富足的老底嘉</vt:lpstr>
      <vt:lpstr>老底嘉的資源</vt:lpstr>
      <vt:lpstr>老底嘉城水源缺乏</vt:lpstr>
      <vt:lpstr>老底嘉教會</vt:lpstr>
      <vt:lpstr>主给老底嘉教會的信</vt:lpstr>
      <vt:lpstr>老底嘉的結局</vt:lpstr>
      <vt:lpstr>老底嘉（土耳其）</vt:lpstr>
      <vt:lpstr>富足與貧窮 </vt:lpstr>
      <vt:lpstr>默想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默 想</dc:title>
  <dc:creator>Administrator</dc:creator>
  <cp:lastModifiedBy>Administrator</cp:lastModifiedBy>
  <cp:revision>82</cp:revision>
  <dcterms:created xsi:type="dcterms:W3CDTF">2015-01-19T04:42:27Z</dcterms:created>
  <dcterms:modified xsi:type="dcterms:W3CDTF">2015-01-25T16:04:22Z</dcterms:modified>
</cp:coreProperties>
</file>